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6"/>
  </p:notesMasterIdLst>
  <p:sldIdLst>
    <p:sldId id="256" r:id="rId5"/>
    <p:sldId id="265" r:id="rId6"/>
    <p:sldId id="263" r:id="rId7"/>
    <p:sldId id="257" r:id="rId8"/>
    <p:sldId id="287" r:id="rId9"/>
    <p:sldId id="35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283" r:id="rId20"/>
    <p:sldId id="306" r:id="rId21"/>
    <p:sldId id="307" r:id="rId22"/>
    <p:sldId id="305" r:id="rId23"/>
    <p:sldId id="308" r:id="rId24"/>
    <p:sldId id="352" r:id="rId25"/>
    <p:sldId id="353" r:id="rId26"/>
    <p:sldId id="354" r:id="rId27"/>
    <p:sldId id="312" r:id="rId28"/>
    <p:sldId id="291" r:id="rId29"/>
    <p:sldId id="268" r:id="rId30"/>
    <p:sldId id="313" r:id="rId31"/>
    <p:sldId id="292" r:id="rId32"/>
    <p:sldId id="303" r:id="rId33"/>
    <p:sldId id="293" r:id="rId34"/>
    <p:sldId id="314" r:id="rId35"/>
    <p:sldId id="315" r:id="rId36"/>
    <p:sldId id="286" r:id="rId37"/>
    <p:sldId id="299" r:id="rId38"/>
    <p:sldId id="304" r:id="rId39"/>
    <p:sldId id="275" r:id="rId40"/>
    <p:sldId id="285" r:id="rId41"/>
    <p:sldId id="276" r:id="rId42"/>
    <p:sldId id="278" r:id="rId43"/>
    <p:sldId id="280" r:id="rId44"/>
    <p:sldId id="27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65F767-8E12-4752-9719-64F45C61E6C2}" v="137" dt="2019-10-02T21:16:03.1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en George" userId="34a5775f-0cff-4973-8d57-9d05784bbad5" providerId="ADAL" clId="{7265F767-8E12-4752-9719-64F45C61E6C2}"/>
    <pc:docChg chg="custSel modSld">
      <pc:chgData name="Galen George" userId="34a5775f-0cff-4973-8d57-9d05784bbad5" providerId="ADAL" clId="{7265F767-8E12-4752-9719-64F45C61E6C2}" dt="2019-10-02T21:16:07.232" v="114" actId="1076"/>
      <pc:docMkLst>
        <pc:docMk/>
      </pc:docMkLst>
      <pc:sldChg chg="modSp">
        <pc:chgData name="Galen George" userId="34a5775f-0cff-4973-8d57-9d05784bbad5" providerId="ADAL" clId="{7265F767-8E12-4752-9719-64F45C61E6C2}" dt="2019-10-02T20:20:53.600" v="72" actId="6549"/>
        <pc:sldMkLst>
          <pc:docMk/>
          <pc:sldMk cId="365433001" sldId="279"/>
        </pc:sldMkLst>
        <pc:spChg chg="mod">
          <ac:chgData name="Galen George" userId="34a5775f-0cff-4973-8d57-9d05784bbad5" providerId="ADAL" clId="{7265F767-8E12-4752-9719-64F45C61E6C2}" dt="2019-10-02T20:20:53.600" v="72" actId="6549"/>
          <ac:spMkLst>
            <pc:docMk/>
            <pc:sldMk cId="365433001" sldId="279"/>
            <ac:spMk id="3" creationId="{00000000-0000-0000-0000-000000000000}"/>
          </ac:spMkLst>
        </pc:spChg>
      </pc:sldChg>
      <pc:sldChg chg="addSp delSp modSp">
        <pc:chgData name="Galen George" userId="34a5775f-0cff-4973-8d57-9d05784bbad5" providerId="ADAL" clId="{7265F767-8E12-4752-9719-64F45C61E6C2}" dt="2019-10-02T21:16:07.232" v="114" actId="1076"/>
        <pc:sldMkLst>
          <pc:docMk/>
          <pc:sldMk cId="846466660" sldId="307"/>
        </pc:sldMkLst>
        <pc:picChg chg="add del mod modCrop">
          <ac:chgData name="Galen George" userId="34a5775f-0cff-4973-8d57-9d05784bbad5" providerId="ADAL" clId="{7265F767-8E12-4752-9719-64F45C61E6C2}" dt="2019-10-02T21:12:16.355" v="96" actId="478"/>
          <ac:picMkLst>
            <pc:docMk/>
            <pc:sldMk cId="846466660" sldId="307"/>
            <ac:picMk id="3" creationId="{A861C785-6830-404D-A725-7072D3962A5E}"/>
          </ac:picMkLst>
        </pc:picChg>
        <pc:picChg chg="add mod modCrop">
          <ac:chgData name="Galen George" userId="34a5775f-0cff-4973-8d57-9d05784bbad5" providerId="ADAL" clId="{7265F767-8E12-4752-9719-64F45C61E6C2}" dt="2019-10-02T21:16:07.232" v="114" actId="1076"/>
          <ac:picMkLst>
            <pc:docMk/>
            <pc:sldMk cId="846466660" sldId="307"/>
            <ac:picMk id="4" creationId="{1C7CC9F2-42B7-4A86-A93D-BC0CAA92D12B}"/>
          </ac:picMkLst>
        </pc:picChg>
        <pc:picChg chg="del">
          <ac:chgData name="Galen George" userId="34a5775f-0cff-4973-8d57-9d05784bbad5" providerId="ADAL" clId="{7265F767-8E12-4752-9719-64F45C61E6C2}" dt="2019-10-02T20:58:46.269" v="86" actId="478"/>
          <ac:picMkLst>
            <pc:docMk/>
            <pc:sldMk cId="846466660" sldId="307"/>
            <ac:picMk id="7" creationId="{00000000-0000-0000-0000-000000000000}"/>
          </ac:picMkLst>
        </pc:picChg>
        <pc:picChg chg="add mod">
          <ac:chgData name="Galen George" userId="34a5775f-0cff-4973-8d57-9d05784bbad5" providerId="ADAL" clId="{7265F767-8E12-4752-9719-64F45C61E6C2}" dt="2019-10-02T21:16:03.145" v="113" actId="1076"/>
          <ac:picMkLst>
            <pc:docMk/>
            <pc:sldMk cId="846466660" sldId="307"/>
            <ac:picMk id="1026" creationId="{4D3507AC-C7BC-457B-868F-856AEB7130FA}"/>
          </ac:picMkLst>
        </pc:picChg>
      </pc:sldChg>
      <pc:sldChg chg="addSp delSp modSp">
        <pc:chgData name="Galen George" userId="34a5775f-0cff-4973-8d57-9d05784bbad5" providerId="ADAL" clId="{7265F767-8E12-4752-9719-64F45C61E6C2}" dt="2019-10-02T20:32:14.315" v="85" actId="1076"/>
        <pc:sldMkLst>
          <pc:docMk/>
          <pc:sldMk cId="3661537679" sldId="315"/>
        </pc:sldMkLst>
        <pc:picChg chg="add mod modCrop">
          <ac:chgData name="Galen George" userId="34a5775f-0cff-4973-8d57-9d05784bbad5" providerId="ADAL" clId="{7265F767-8E12-4752-9719-64F45C61E6C2}" dt="2019-10-02T20:32:14.315" v="85" actId="1076"/>
          <ac:picMkLst>
            <pc:docMk/>
            <pc:sldMk cId="3661537679" sldId="315"/>
            <ac:picMk id="5" creationId="{E8D811E1-AA49-4CFC-A223-FAA81F205BFD}"/>
          </ac:picMkLst>
        </pc:picChg>
        <pc:picChg chg="del">
          <ac:chgData name="Galen George" userId="34a5775f-0cff-4973-8d57-9d05784bbad5" providerId="ADAL" clId="{7265F767-8E12-4752-9719-64F45C61E6C2}" dt="2019-10-02T20:31:11.489" v="73" actId="478"/>
          <ac:picMkLst>
            <pc:docMk/>
            <pc:sldMk cId="3661537679" sldId="315"/>
            <ac:picMk id="4098" creationId="{00000000-0000-0000-0000-000000000000}"/>
          </ac:picMkLst>
        </pc:picChg>
      </pc:sldChg>
      <pc:sldChg chg="addSp delSp modSp">
        <pc:chgData name="Galen George" userId="34a5775f-0cff-4973-8d57-9d05784bbad5" providerId="ADAL" clId="{7265F767-8E12-4752-9719-64F45C61E6C2}" dt="2019-10-02T20:01:49.147" v="14" actId="1076"/>
        <pc:sldMkLst>
          <pc:docMk/>
          <pc:sldMk cId="332136080" sldId="349"/>
        </pc:sldMkLst>
        <pc:picChg chg="del">
          <ac:chgData name="Galen George" userId="34a5775f-0cff-4973-8d57-9d05784bbad5" providerId="ADAL" clId="{7265F767-8E12-4752-9719-64F45C61E6C2}" dt="2019-10-02T20:01:35.152" v="9" actId="478"/>
          <ac:picMkLst>
            <pc:docMk/>
            <pc:sldMk cId="332136080" sldId="349"/>
            <ac:picMk id="7" creationId="{75F52249-9012-423F-B907-CD522F3331B9}"/>
          </ac:picMkLst>
        </pc:picChg>
        <pc:picChg chg="add mod">
          <ac:chgData name="Galen George" userId="34a5775f-0cff-4973-8d57-9d05784bbad5" providerId="ADAL" clId="{7265F767-8E12-4752-9719-64F45C61E6C2}" dt="2019-10-02T20:01:49.147" v="14" actId="1076"/>
          <ac:picMkLst>
            <pc:docMk/>
            <pc:sldMk cId="332136080" sldId="349"/>
            <ac:picMk id="8" creationId="{C853CB49-48F5-4E9F-B61E-AE08D6DAE5C7}"/>
          </ac:picMkLst>
        </pc:picChg>
      </pc:sldChg>
      <pc:sldChg chg="addSp delSp modSp">
        <pc:chgData name="Galen George" userId="34a5775f-0cff-4973-8d57-9d05784bbad5" providerId="ADAL" clId="{7265F767-8E12-4752-9719-64F45C61E6C2}" dt="2019-10-02T20:01:15.394" v="8" actId="1076"/>
        <pc:sldMkLst>
          <pc:docMk/>
          <pc:sldMk cId="2075504929" sldId="351"/>
        </pc:sldMkLst>
        <pc:spChg chg="mod">
          <ac:chgData name="Galen George" userId="34a5775f-0cff-4973-8d57-9d05784bbad5" providerId="ADAL" clId="{7265F767-8E12-4752-9719-64F45C61E6C2}" dt="2019-10-02T20:01:15.394" v="8" actId="1076"/>
          <ac:spMkLst>
            <pc:docMk/>
            <pc:sldMk cId="2075504929" sldId="351"/>
            <ac:spMk id="23" creationId="{68A4A893-88F8-4585-A3EB-C86856B27191}"/>
          </ac:spMkLst>
        </pc:spChg>
        <pc:picChg chg="add mod">
          <ac:chgData name="Galen George" userId="34a5775f-0cff-4973-8d57-9d05784bbad5" providerId="ADAL" clId="{7265F767-8E12-4752-9719-64F45C61E6C2}" dt="2019-10-02T20:01:10" v="7" actId="1076"/>
          <ac:picMkLst>
            <pc:docMk/>
            <pc:sldMk cId="2075504929" sldId="351"/>
            <ac:picMk id="5" creationId="{D861E245-EF1D-4887-B907-D004D6F6FBCA}"/>
          </ac:picMkLst>
        </pc:picChg>
        <pc:picChg chg="del">
          <ac:chgData name="Galen George" userId="34a5775f-0cff-4973-8d57-9d05784bbad5" providerId="ADAL" clId="{7265F767-8E12-4752-9719-64F45C61E6C2}" dt="2019-10-02T20:00:41.148" v="0" actId="478"/>
          <ac:picMkLst>
            <pc:docMk/>
            <pc:sldMk cId="2075504929" sldId="351"/>
            <ac:picMk id="25" creationId="{B305E9C9-8DA3-4BEB-A14D-B86C17372F56}"/>
          </ac:picMkLst>
        </pc:picChg>
      </pc:sldChg>
    </pc:docChg>
  </pc:docChgLst>
  <pc:docChgLst>
    <pc:chgData name="Galen George" userId="34a5775f-0cff-4973-8d57-9d05784bbad5" providerId="ADAL" clId="{BE730686-28C6-40BA-863F-35D25ABDA921}"/>
    <pc:docChg chg="undo custSel modSld">
      <pc:chgData name="Galen George" userId="34a5775f-0cff-4973-8d57-9d05784bbad5" providerId="ADAL" clId="{BE730686-28C6-40BA-863F-35D25ABDA921}" dt="2019-10-02T18:45:01.436" v="1895" actId="1076"/>
      <pc:docMkLst>
        <pc:docMk/>
      </pc:docMkLst>
      <pc:sldChg chg="addSp delSp modSp">
        <pc:chgData name="Galen George" userId="34a5775f-0cff-4973-8d57-9d05784bbad5" providerId="ADAL" clId="{BE730686-28C6-40BA-863F-35D25ABDA921}" dt="2019-10-02T17:40:42.798" v="653" actId="20577"/>
        <pc:sldMkLst>
          <pc:docMk/>
          <pc:sldMk cId="332136080" sldId="349"/>
        </pc:sldMkLst>
        <pc:spChg chg="mod">
          <ac:chgData name="Galen George" userId="34a5775f-0cff-4973-8d57-9d05784bbad5" providerId="ADAL" clId="{BE730686-28C6-40BA-863F-35D25ABDA921}" dt="2019-10-02T17:40:42.798" v="653" actId="20577"/>
          <ac:spMkLst>
            <pc:docMk/>
            <pc:sldMk cId="332136080" sldId="349"/>
            <ac:spMk id="2" creationId="{00000000-0000-0000-0000-000000000000}"/>
          </ac:spMkLst>
        </pc:spChg>
        <pc:spChg chg="mod">
          <ac:chgData name="Galen George" userId="34a5775f-0cff-4973-8d57-9d05784bbad5" providerId="ADAL" clId="{BE730686-28C6-40BA-863F-35D25ABDA921}" dt="2019-10-02T17:33:50.351" v="389" actId="20577"/>
          <ac:spMkLst>
            <pc:docMk/>
            <pc:sldMk cId="332136080" sldId="349"/>
            <ac:spMk id="3" creationId="{00000000-0000-0000-0000-000000000000}"/>
          </ac:spMkLst>
        </pc:spChg>
        <pc:picChg chg="add mod">
          <ac:chgData name="Galen George" userId="34a5775f-0cff-4973-8d57-9d05784bbad5" providerId="ADAL" clId="{BE730686-28C6-40BA-863F-35D25ABDA921}" dt="2019-10-02T17:28:36.714" v="28" actId="1076"/>
          <ac:picMkLst>
            <pc:docMk/>
            <pc:sldMk cId="332136080" sldId="349"/>
            <ac:picMk id="4" creationId="{F2C29CF4-846F-463F-BF67-00EEA4861415}"/>
          </ac:picMkLst>
        </pc:picChg>
        <pc:picChg chg="add mod">
          <ac:chgData name="Galen George" userId="34a5775f-0cff-4973-8d57-9d05784bbad5" providerId="ADAL" clId="{BE730686-28C6-40BA-863F-35D25ABDA921}" dt="2019-10-02T17:31:56.478" v="326" actId="1076"/>
          <ac:picMkLst>
            <pc:docMk/>
            <pc:sldMk cId="332136080" sldId="349"/>
            <ac:picMk id="5" creationId="{6AB127FB-5DB6-4C2E-839F-50588BC6DF4B}"/>
          </ac:picMkLst>
        </pc:picChg>
        <pc:picChg chg="add mod">
          <ac:chgData name="Galen George" userId="34a5775f-0cff-4973-8d57-9d05784bbad5" providerId="ADAL" clId="{BE730686-28C6-40BA-863F-35D25ABDA921}" dt="2019-10-02T17:31:53.601" v="325" actId="1076"/>
          <ac:picMkLst>
            <pc:docMk/>
            <pc:sldMk cId="332136080" sldId="349"/>
            <ac:picMk id="7" creationId="{75F52249-9012-423F-B907-CD522F3331B9}"/>
          </ac:picMkLst>
        </pc:picChg>
        <pc:picChg chg="del">
          <ac:chgData name="Galen George" userId="34a5775f-0cff-4973-8d57-9d05784bbad5" providerId="ADAL" clId="{BE730686-28C6-40BA-863F-35D25ABDA921}" dt="2019-10-02T17:27:04.635" v="26" actId="478"/>
          <ac:picMkLst>
            <pc:docMk/>
            <pc:sldMk cId="332136080" sldId="349"/>
            <ac:picMk id="10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7:27:02.203" v="23" actId="478"/>
          <ac:picMkLst>
            <pc:docMk/>
            <pc:sldMk cId="332136080" sldId="349"/>
            <ac:picMk id="1026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7:27:03.635" v="25" actId="478"/>
          <ac:picMkLst>
            <pc:docMk/>
            <pc:sldMk cId="332136080" sldId="349"/>
            <ac:picMk id="1028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7:28:41.305" v="30" actId="478"/>
          <ac:picMkLst>
            <pc:docMk/>
            <pc:sldMk cId="332136080" sldId="349"/>
            <ac:picMk id="1030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7:27:02.843" v="24" actId="478"/>
          <ac:picMkLst>
            <pc:docMk/>
            <pc:sldMk cId="332136080" sldId="349"/>
            <ac:picMk id="1032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7:27:01.529" v="22" actId="478"/>
          <ac:picMkLst>
            <pc:docMk/>
            <pc:sldMk cId="332136080" sldId="349"/>
            <ac:picMk id="1034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7:28:40.731" v="29" actId="478"/>
          <ac:picMkLst>
            <pc:docMk/>
            <pc:sldMk cId="332136080" sldId="349"/>
            <ac:picMk id="1036" creationId="{00000000-0000-0000-0000-000000000000}"/>
          </ac:picMkLst>
        </pc:picChg>
      </pc:sldChg>
      <pc:sldChg chg="addSp delSp modSp">
        <pc:chgData name="Galen George" userId="34a5775f-0cff-4973-8d57-9d05784bbad5" providerId="ADAL" clId="{BE730686-28C6-40BA-863F-35D25ABDA921}" dt="2019-10-02T17:40:34.669" v="645" actId="20577"/>
        <pc:sldMkLst>
          <pc:docMk/>
          <pc:sldMk cId="518524717" sldId="350"/>
        </pc:sldMkLst>
        <pc:spChg chg="mod">
          <ac:chgData name="Galen George" userId="34a5775f-0cff-4973-8d57-9d05784bbad5" providerId="ADAL" clId="{BE730686-28C6-40BA-863F-35D25ABDA921}" dt="2019-10-02T17:40:34.669" v="645" actId="20577"/>
          <ac:spMkLst>
            <pc:docMk/>
            <pc:sldMk cId="518524717" sldId="350"/>
            <ac:spMk id="2" creationId="{00000000-0000-0000-0000-000000000000}"/>
          </ac:spMkLst>
        </pc:spChg>
        <pc:spChg chg="mod">
          <ac:chgData name="Galen George" userId="34a5775f-0cff-4973-8d57-9d05784bbad5" providerId="ADAL" clId="{BE730686-28C6-40BA-863F-35D25ABDA921}" dt="2019-10-02T17:39:04.418" v="641" actId="27636"/>
          <ac:spMkLst>
            <pc:docMk/>
            <pc:sldMk cId="518524717" sldId="350"/>
            <ac:spMk id="3" creationId="{00000000-0000-0000-0000-000000000000}"/>
          </ac:spMkLst>
        </pc:spChg>
        <pc:picChg chg="del">
          <ac:chgData name="Galen George" userId="34a5775f-0cff-4973-8d57-9d05784bbad5" providerId="ADAL" clId="{BE730686-28C6-40BA-863F-35D25ABDA921}" dt="2019-10-02T17:34:44.013" v="390" actId="478"/>
          <ac:picMkLst>
            <pc:docMk/>
            <pc:sldMk cId="518524717" sldId="350"/>
            <ac:picMk id="4" creationId="{00000000-0000-0000-0000-000000000000}"/>
          </ac:picMkLst>
        </pc:picChg>
        <pc:picChg chg="add mod">
          <ac:chgData name="Galen George" userId="34a5775f-0cff-4973-8d57-9d05784bbad5" providerId="ADAL" clId="{BE730686-28C6-40BA-863F-35D25ABDA921}" dt="2019-10-02T17:39:31.993" v="642" actId="1076"/>
          <ac:picMkLst>
            <pc:docMk/>
            <pc:sldMk cId="518524717" sldId="350"/>
            <ac:picMk id="5" creationId="{2D009D85-1711-49A7-939F-A1E6F2BFAF00}"/>
          </ac:picMkLst>
        </pc:picChg>
        <pc:picChg chg="add mod">
          <ac:chgData name="Galen George" userId="34a5775f-0cff-4973-8d57-9d05784bbad5" providerId="ADAL" clId="{BE730686-28C6-40BA-863F-35D25ABDA921}" dt="2019-10-02T17:36:17.987" v="399" actId="1076"/>
          <ac:picMkLst>
            <pc:docMk/>
            <pc:sldMk cId="518524717" sldId="350"/>
            <ac:picMk id="6" creationId="{76E3F7F3-98EE-499D-B102-C7054EA0EC9D}"/>
          </ac:picMkLst>
        </pc:picChg>
      </pc:sldChg>
      <pc:sldChg chg="addSp delSp modSp">
        <pc:chgData name="Galen George" userId="34a5775f-0cff-4973-8d57-9d05784bbad5" providerId="ADAL" clId="{BE730686-28C6-40BA-863F-35D25ABDA921}" dt="2019-10-02T18:45:01.436" v="1895" actId="1076"/>
        <pc:sldMkLst>
          <pc:docMk/>
          <pc:sldMk cId="2075504929" sldId="351"/>
        </pc:sldMkLst>
        <pc:spChg chg="mod">
          <ac:chgData name="Galen George" userId="34a5775f-0cff-4973-8d57-9d05784bbad5" providerId="ADAL" clId="{BE730686-28C6-40BA-863F-35D25ABDA921}" dt="2019-10-02T17:42:43.900" v="665" actId="20577"/>
          <ac:spMkLst>
            <pc:docMk/>
            <pc:sldMk cId="2075504929" sldId="351"/>
            <ac:spMk id="2" creationId="{00000000-0000-0000-0000-000000000000}"/>
          </ac:spMkLst>
        </pc:spChg>
        <pc:spChg chg="del">
          <ac:chgData name="Galen George" userId="34a5775f-0cff-4973-8d57-9d05784bbad5" providerId="ADAL" clId="{BE730686-28C6-40BA-863F-35D25ABDA921}" dt="2019-10-02T17:50:19.574" v="708" actId="478"/>
          <ac:spMkLst>
            <pc:docMk/>
            <pc:sldMk cId="2075504929" sldId="351"/>
            <ac:spMk id="10" creationId="{00000000-0000-0000-0000-000000000000}"/>
          </ac:spMkLst>
        </pc:spChg>
        <pc:spChg chg="add del mod">
          <ac:chgData name="Galen George" userId="34a5775f-0cff-4973-8d57-9d05784bbad5" providerId="ADAL" clId="{BE730686-28C6-40BA-863F-35D25ABDA921}" dt="2019-10-02T17:50:25.956" v="709" actId="478"/>
          <ac:spMkLst>
            <pc:docMk/>
            <pc:sldMk cId="2075504929" sldId="351"/>
            <ac:spMk id="22" creationId="{2C32A472-DDAE-4B14-814B-BAB75D2C92D1}"/>
          </ac:spMkLst>
        </pc:spChg>
        <pc:spChg chg="add mod">
          <ac:chgData name="Galen George" userId="34a5775f-0cff-4973-8d57-9d05784bbad5" providerId="ADAL" clId="{BE730686-28C6-40BA-863F-35D25ABDA921}" dt="2019-10-02T18:45:01.436" v="1895" actId="1076"/>
          <ac:spMkLst>
            <pc:docMk/>
            <pc:sldMk cId="2075504929" sldId="351"/>
            <ac:spMk id="23" creationId="{68A4A893-88F8-4585-A3EB-C86856B27191}"/>
          </ac:spMkLst>
        </pc:spChg>
        <pc:spChg chg="add mod">
          <ac:chgData name="Galen George" userId="34a5775f-0cff-4973-8d57-9d05784bbad5" providerId="ADAL" clId="{BE730686-28C6-40BA-863F-35D25ABDA921}" dt="2019-10-02T18:44:36.336" v="1893" actId="1076"/>
          <ac:spMkLst>
            <pc:docMk/>
            <pc:sldMk cId="2075504929" sldId="351"/>
            <ac:spMk id="24" creationId="{6982DBF7-7DCA-47E7-A78C-DF573B984005}"/>
          </ac:spMkLst>
        </pc:spChg>
        <pc:spChg chg="add mod">
          <ac:chgData name="Galen George" userId="34a5775f-0cff-4973-8d57-9d05784bbad5" providerId="ADAL" clId="{BE730686-28C6-40BA-863F-35D25ABDA921}" dt="2019-10-02T18:43:54.406" v="1891" actId="1076"/>
          <ac:spMkLst>
            <pc:docMk/>
            <pc:sldMk cId="2075504929" sldId="351"/>
            <ac:spMk id="27" creationId="{6E4A4647-0D1E-4B03-9F90-A5F9E73DD73E}"/>
          </ac:spMkLst>
        </pc:spChg>
        <pc:spChg chg="add mod">
          <ac:chgData name="Galen George" userId="34a5775f-0cff-4973-8d57-9d05784bbad5" providerId="ADAL" clId="{BE730686-28C6-40BA-863F-35D25ABDA921}" dt="2019-10-02T17:55:36.766" v="801" actId="1076"/>
          <ac:spMkLst>
            <pc:docMk/>
            <pc:sldMk cId="2075504929" sldId="351"/>
            <ac:spMk id="28" creationId="{BA1E7BD3-6D7C-48A2-8718-81DB87882586}"/>
          </ac:spMkLst>
        </pc:spChg>
        <pc:picChg chg="add del mod">
          <ac:chgData name="Galen George" userId="34a5775f-0cff-4973-8d57-9d05784bbad5" providerId="ADAL" clId="{BE730686-28C6-40BA-863F-35D25ABDA921}" dt="2019-10-02T17:44:25.558" v="682" actId="478"/>
          <ac:picMkLst>
            <pc:docMk/>
            <pc:sldMk cId="2075504929" sldId="351"/>
            <ac:picMk id="5" creationId="{715FEAD5-8016-49D4-BE9E-4BA59898DF79}"/>
          </ac:picMkLst>
        </pc:picChg>
        <pc:picChg chg="del">
          <ac:chgData name="Galen George" userId="34a5775f-0cff-4973-8d57-9d05784bbad5" providerId="ADAL" clId="{BE730686-28C6-40BA-863F-35D25ABDA921}" dt="2019-10-02T17:43:32.316" v="667" actId="478"/>
          <ac:picMkLst>
            <pc:docMk/>
            <pc:sldMk cId="2075504929" sldId="351"/>
            <ac:picMk id="6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7:43:32.915" v="668" actId="478"/>
          <ac:picMkLst>
            <pc:docMk/>
            <pc:sldMk cId="2075504929" sldId="351"/>
            <ac:picMk id="7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7:43:33.491" v="669" actId="478"/>
          <ac:picMkLst>
            <pc:docMk/>
            <pc:sldMk cId="2075504929" sldId="351"/>
            <ac:picMk id="8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7:43:35.012" v="671" actId="478"/>
          <ac:picMkLst>
            <pc:docMk/>
            <pc:sldMk cId="2075504929" sldId="351"/>
            <ac:picMk id="9" creationId="{00000000-0000-0000-0000-000000000000}"/>
          </ac:picMkLst>
        </pc:picChg>
        <pc:picChg chg="add del mod">
          <ac:chgData name="Galen George" userId="34a5775f-0cff-4973-8d57-9d05784bbad5" providerId="ADAL" clId="{BE730686-28C6-40BA-863F-35D25ABDA921}" dt="2019-10-02T17:44:25.558" v="682" actId="478"/>
          <ac:picMkLst>
            <pc:docMk/>
            <pc:sldMk cId="2075504929" sldId="351"/>
            <ac:picMk id="12" creationId="{1E76D8A0-AEB4-4896-8386-8F77F4784687}"/>
          </ac:picMkLst>
        </pc:picChg>
        <pc:picChg chg="add del mod">
          <ac:chgData name="Galen George" userId="34a5775f-0cff-4973-8d57-9d05784bbad5" providerId="ADAL" clId="{BE730686-28C6-40BA-863F-35D25ABDA921}" dt="2019-10-02T17:44:25.558" v="682" actId="478"/>
          <ac:picMkLst>
            <pc:docMk/>
            <pc:sldMk cId="2075504929" sldId="351"/>
            <ac:picMk id="14" creationId="{078DCE61-6C73-4B76-869E-7EB74FC92576}"/>
          </ac:picMkLst>
        </pc:picChg>
        <pc:picChg chg="add mod">
          <ac:chgData name="Galen George" userId="34a5775f-0cff-4973-8d57-9d05784bbad5" providerId="ADAL" clId="{BE730686-28C6-40BA-863F-35D25ABDA921}" dt="2019-10-02T18:44:14.953" v="1892" actId="1076"/>
          <ac:picMkLst>
            <pc:docMk/>
            <pc:sldMk cId="2075504929" sldId="351"/>
            <ac:picMk id="16" creationId="{4B9E84F6-4733-4D5C-A1DA-8439D634B2DB}"/>
          </ac:picMkLst>
        </pc:picChg>
        <pc:picChg chg="add mod">
          <ac:chgData name="Galen George" userId="34a5775f-0cff-4973-8d57-9d05784bbad5" providerId="ADAL" clId="{BE730686-28C6-40BA-863F-35D25ABDA921}" dt="2019-10-02T18:43:46.409" v="1890" actId="1076"/>
          <ac:picMkLst>
            <pc:docMk/>
            <pc:sldMk cId="2075504929" sldId="351"/>
            <ac:picMk id="18" creationId="{C0519965-4584-4C28-9D26-F1C945392144}"/>
          </ac:picMkLst>
        </pc:picChg>
        <pc:picChg chg="add mod">
          <ac:chgData name="Galen George" userId="34a5775f-0cff-4973-8d57-9d05784bbad5" providerId="ADAL" clId="{BE730686-28C6-40BA-863F-35D25ABDA921}" dt="2019-10-02T17:50:37.853" v="710" actId="1076"/>
          <ac:picMkLst>
            <pc:docMk/>
            <pc:sldMk cId="2075504929" sldId="351"/>
            <ac:picMk id="20" creationId="{A1910748-EEDA-41BD-AFA9-E8AE5EB78653}"/>
          </ac:picMkLst>
        </pc:picChg>
        <pc:picChg chg="add mod">
          <ac:chgData name="Galen George" userId="34a5775f-0cff-4973-8d57-9d05784bbad5" providerId="ADAL" clId="{BE730686-28C6-40BA-863F-35D25ABDA921}" dt="2019-10-02T18:43:31.484" v="1889" actId="1076"/>
          <ac:picMkLst>
            <pc:docMk/>
            <pc:sldMk cId="2075504929" sldId="351"/>
            <ac:picMk id="25" creationId="{B305E9C9-8DA3-4BEB-A14D-B86C17372F56}"/>
          </ac:picMkLst>
        </pc:picChg>
        <pc:picChg chg="del">
          <ac:chgData name="Galen George" userId="34a5775f-0cff-4973-8d57-9d05784bbad5" providerId="ADAL" clId="{BE730686-28C6-40BA-863F-35D25ABDA921}" dt="2019-10-02T17:43:31.592" v="666" actId="478"/>
          <ac:picMkLst>
            <pc:docMk/>
            <pc:sldMk cId="2075504929" sldId="351"/>
            <ac:picMk id="1026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7:43:34.580" v="670" actId="478"/>
          <ac:picMkLst>
            <pc:docMk/>
            <pc:sldMk cId="2075504929" sldId="351"/>
            <ac:picMk id="1030" creationId="{00000000-0000-0000-0000-000000000000}"/>
          </ac:picMkLst>
        </pc:picChg>
      </pc:sldChg>
      <pc:sldChg chg="addSp delSp modSp">
        <pc:chgData name="Galen George" userId="34a5775f-0cff-4973-8d57-9d05784bbad5" providerId="ADAL" clId="{BE730686-28C6-40BA-863F-35D25ABDA921}" dt="2019-10-02T18:21:40.679" v="1282" actId="20577"/>
        <pc:sldMkLst>
          <pc:docMk/>
          <pc:sldMk cId="3711193125" sldId="352"/>
        </pc:sldMkLst>
        <pc:spChg chg="mod">
          <ac:chgData name="Galen George" userId="34a5775f-0cff-4973-8d57-9d05784bbad5" providerId="ADAL" clId="{BE730686-28C6-40BA-863F-35D25ABDA921}" dt="2019-10-02T18:19:26.848" v="1110" actId="15"/>
          <ac:spMkLst>
            <pc:docMk/>
            <pc:sldMk cId="3711193125" sldId="352"/>
            <ac:spMk id="2" creationId="{66037B69-F286-4001-ABE9-35E3D8C8DE32}"/>
          </ac:spMkLst>
        </pc:spChg>
        <pc:spChg chg="add mod">
          <ac:chgData name="Galen George" userId="34a5775f-0cff-4973-8d57-9d05784bbad5" providerId="ADAL" clId="{BE730686-28C6-40BA-863F-35D25ABDA921}" dt="2019-10-02T18:21:40.679" v="1282" actId="20577"/>
          <ac:spMkLst>
            <pc:docMk/>
            <pc:sldMk cId="3711193125" sldId="352"/>
            <ac:spMk id="10" creationId="{7D8D7C24-D325-4A6E-989C-4266C70C2B2B}"/>
          </ac:spMkLst>
        </pc:spChg>
        <pc:spChg chg="mod">
          <ac:chgData name="Galen George" userId="34a5775f-0cff-4973-8d57-9d05784bbad5" providerId="ADAL" clId="{BE730686-28C6-40BA-863F-35D25ABDA921}" dt="2019-10-02T18:02:16.389" v="884" actId="6549"/>
          <ac:spMkLst>
            <pc:docMk/>
            <pc:sldMk cId="3711193125" sldId="352"/>
            <ac:spMk id="19458" creationId="{00000000-0000-0000-0000-000000000000}"/>
          </ac:spMkLst>
        </pc:spChg>
        <pc:picChg chg="add mod">
          <ac:chgData name="Galen George" userId="34a5775f-0cff-4973-8d57-9d05784bbad5" providerId="ADAL" clId="{BE730686-28C6-40BA-863F-35D25ABDA921}" dt="2019-10-02T18:03:02.997" v="892" actId="1076"/>
          <ac:picMkLst>
            <pc:docMk/>
            <pc:sldMk cId="3711193125" sldId="352"/>
            <ac:picMk id="4" creationId="{657D8BE9-D681-4E90-B66B-E2193D104B4D}"/>
          </ac:picMkLst>
        </pc:picChg>
        <pc:picChg chg="del">
          <ac:chgData name="Galen George" userId="34a5775f-0cff-4973-8d57-9d05784bbad5" providerId="ADAL" clId="{BE730686-28C6-40BA-863F-35D25ABDA921}" dt="2019-10-02T18:14:17.669" v="945" actId="478"/>
          <ac:picMkLst>
            <pc:docMk/>
            <pc:sldMk cId="3711193125" sldId="352"/>
            <ac:picMk id="19459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8:14:17.064" v="944" actId="478"/>
          <ac:picMkLst>
            <pc:docMk/>
            <pc:sldMk cId="3711193125" sldId="352"/>
            <ac:picMk id="19460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8:14:18.197" v="946" actId="478"/>
          <ac:picMkLst>
            <pc:docMk/>
            <pc:sldMk cId="3711193125" sldId="352"/>
            <ac:picMk id="19461" creationId="{00000000-0000-0000-0000-000000000000}"/>
          </ac:picMkLst>
        </pc:picChg>
        <pc:picChg chg="del">
          <ac:chgData name="Galen George" userId="34a5775f-0cff-4973-8d57-9d05784bbad5" providerId="ADAL" clId="{BE730686-28C6-40BA-863F-35D25ABDA921}" dt="2019-10-02T18:02:23.137" v="885" actId="478"/>
          <ac:picMkLst>
            <pc:docMk/>
            <pc:sldMk cId="3711193125" sldId="352"/>
            <ac:picMk id="19462" creationId="{00000000-0000-0000-0000-000000000000}"/>
          </ac:picMkLst>
        </pc:picChg>
      </pc:sldChg>
      <pc:sldChg chg="addSp delSp modSp">
        <pc:chgData name="Galen George" userId="34a5775f-0cff-4973-8d57-9d05784bbad5" providerId="ADAL" clId="{BE730686-28C6-40BA-863F-35D25ABDA921}" dt="2019-10-02T18:36:18.768" v="1882" actId="20577"/>
        <pc:sldMkLst>
          <pc:docMk/>
          <pc:sldMk cId="3249319975" sldId="353"/>
        </pc:sldMkLst>
        <pc:spChg chg="mod">
          <ac:chgData name="Galen George" userId="34a5775f-0cff-4973-8d57-9d05784bbad5" providerId="ADAL" clId="{BE730686-28C6-40BA-863F-35D25ABDA921}" dt="2019-10-02T18:22:37.013" v="1337" actId="20577"/>
          <ac:spMkLst>
            <pc:docMk/>
            <pc:sldMk cId="3249319975" sldId="353"/>
            <ac:spMk id="2" creationId="{00000000-0000-0000-0000-000000000000}"/>
          </ac:spMkLst>
        </pc:spChg>
        <pc:spChg chg="mod">
          <ac:chgData name="Galen George" userId="34a5775f-0cff-4973-8d57-9d05784bbad5" providerId="ADAL" clId="{BE730686-28C6-40BA-863F-35D25ABDA921}" dt="2019-10-02T18:36:18.768" v="1882" actId="20577"/>
          <ac:spMkLst>
            <pc:docMk/>
            <pc:sldMk cId="3249319975" sldId="353"/>
            <ac:spMk id="3" creationId="{00000000-0000-0000-0000-000000000000}"/>
          </ac:spMkLst>
        </pc:spChg>
        <pc:picChg chg="add mod modCrop">
          <ac:chgData name="Galen George" userId="34a5775f-0cff-4973-8d57-9d05784bbad5" providerId="ADAL" clId="{BE730686-28C6-40BA-863F-35D25ABDA921}" dt="2019-10-02T18:30:03.485" v="1623" actId="1076"/>
          <ac:picMkLst>
            <pc:docMk/>
            <pc:sldMk cId="3249319975" sldId="353"/>
            <ac:picMk id="4" creationId="{B7A7E422-C83C-416C-994A-D01F17625C55}"/>
          </ac:picMkLst>
        </pc:picChg>
        <pc:picChg chg="add mod">
          <ac:chgData name="Galen George" userId="34a5775f-0cff-4973-8d57-9d05784bbad5" providerId="ADAL" clId="{BE730686-28C6-40BA-863F-35D25ABDA921}" dt="2019-10-02T18:29:45.839" v="1620" actId="1076"/>
          <ac:picMkLst>
            <pc:docMk/>
            <pc:sldMk cId="3249319975" sldId="353"/>
            <ac:picMk id="5" creationId="{52312B98-676D-4D00-BAAE-EDF683A45782}"/>
          </ac:picMkLst>
        </pc:picChg>
        <pc:picChg chg="del">
          <ac:chgData name="Galen George" userId="34a5775f-0cff-4973-8d57-9d05784bbad5" providerId="ADAL" clId="{BE730686-28C6-40BA-863F-35D25ABDA921}" dt="2019-10-02T18:22:40.131" v="1338" actId="478"/>
          <ac:picMkLst>
            <pc:docMk/>
            <pc:sldMk cId="3249319975" sldId="353"/>
            <ac:picMk id="6146" creationId="{00000000-0000-0000-0000-000000000000}"/>
          </ac:picMkLst>
        </pc:picChg>
      </pc:sldChg>
      <pc:sldChg chg="addSp delSp modSp">
        <pc:chgData name="Galen George" userId="34a5775f-0cff-4973-8d57-9d05784bbad5" providerId="ADAL" clId="{BE730686-28C6-40BA-863F-35D25ABDA921}" dt="2019-10-02T18:36:55.412" v="1886" actId="14100"/>
        <pc:sldMkLst>
          <pc:docMk/>
          <pc:sldMk cId="1596224318" sldId="354"/>
        </pc:sldMkLst>
        <pc:spChg chg="mod">
          <ac:chgData name="Galen George" userId="34a5775f-0cff-4973-8d57-9d05784bbad5" providerId="ADAL" clId="{BE730686-28C6-40BA-863F-35D25ABDA921}" dt="2019-10-02T18:23:07.717" v="1387" actId="20577"/>
          <ac:spMkLst>
            <pc:docMk/>
            <pc:sldMk cId="1596224318" sldId="354"/>
            <ac:spMk id="2" creationId="{00000000-0000-0000-0000-000000000000}"/>
          </ac:spMkLst>
        </pc:spChg>
        <pc:spChg chg="mod">
          <ac:chgData name="Galen George" userId="34a5775f-0cff-4973-8d57-9d05784bbad5" providerId="ADAL" clId="{BE730686-28C6-40BA-863F-35D25ABDA921}" dt="2019-10-02T18:36:55.412" v="1886" actId="14100"/>
          <ac:spMkLst>
            <pc:docMk/>
            <pc:sldMk cId="1596224318" sldId="354"/>
            <ac:spMk id="5" creationId="{00000000-0000-0000-0000-000000000000}"/>
          </ac:spMkLst>
        </pc:spChg>
        <pc:picChg chg="add mod modCrop">
          <ac:chgData name="Galen George" userId="34a5775f-0cff-4973-8d57-9d05784bbad5" providerId="ADAL" clId="{BE730686-28C6-40BA-863F-35D25ABDA921}" dt="2019-10-02T18:28:30.631" v="1612" actId="1076"/>
          <ac:picMkLst>
            <pc:docMk/>
            <pc:sldMk cId="1596224318" sldId="354"/>
            <ac:picMk id="3" creationId="{2ABEEC96-ADA1-4BB1-B1B5-576829A9CB7A}"/>
          </ac:picMkLst>
        </pc:picChg>
        <pc:picChg chg="add mod modCrop">
          <ac:chgData name="Galen George" userId="34a5775f-0cff-4973-8d57-9d05784bbad5" providerId="ADAL" clId="{BE730686-28C6-40BA-863F-35D25ABDA921}" dt="2019-10-02T18:28:45.823" v="1613" actId="1076"/>
          <ac:picMkLst>
            <pc:docMk/>
            <pc:sldMk cId="1596224318" sldId="354"/>
            <ac:picMk id="4" creationId="{E25D8992-4D0B-4641-9DF2-96CF801A7953}"/>
          </ac:picMkLst>
        </pc:picChg>
        <pc:picChg chg="del">
          <ac:chgData name="Galen George" userId="34a5775f-0cff-4973-8d57-9d05784bbad5" providerId="ADAL" clId="{BE730686-28C6-40BA-863F-35D25ABDA921}" dt="2019-10-02T18:22:51.291" v="1339" actId="478"/>
          <ac:picMkLst>
            <pc:docMk/>
            <pc:sldMk cId="1596224318" sldId="354"/>
            <ac:picMk id="7170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A515A-F4FB-46C9-9059-0A9C04049FE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474FDB-0C8D-4B2A-A0A5-D2CD47F75002}">
      <dgm:prSet phldrT="[Text]"/>
      <dgm:spPr/>
      <dgm:t>
        <a:bodyPr/>
        <a:lstStyle/>
        <a:p>
          <a:r>
            <a:rPr lang="en-US" b="1" dirty="0">
              <a:solidFill>
                <a:schemeClr val="accent2">
                  <a:lumMod val="40000"/>
                  <a:lumOff val="60000"/>
                </a:schemeClr>
              </a:solidFill>
            </a:rPr>
            <a:t>C</a:t>
          </a:r>
          <a:r>
            <a:rPr lang="en-US" b="1" baseline="-25000" dirty="0">
              <a:solidFill>
                <a:schemeClr val="accent2">
                  <a:lumMod val="40000"/>
                  <a:lumOff val="60000"/>
                </a:schemeClr>
              </a:solidFill>
            </a:rPr>
            <a:t>2</a:t>
          </a:r>
          <a:r>
            <a:rPr lang="en-US" b="1" dirty="0">
              <a:solidFill>
                <a:schemeClr val="accent2">
                  <a:lumMod val="40000"/>
                  <a:lumOff val="60000"/>
                </a:schemeClr>
              </a:solidFill>
            </a:rPr>
            <a:t>H</a:t>
          </a:r>
          <a:r>
            <a:rPr lang="en-US" b="1" baseline="-25000" dirty="0">
              <a:solidFill>
                <a:schemeClr val="accent2">
                  <a:lumMod val="40000"/>
                  <a:lumOff val="60000"/>
                </a:schemeClr>
              </a:solidFill>
            </a:rPr>
            <a:t>4</a:t>
          </a:r>
          <a:r>
            <a:rPr lang="en-US" b="1" dirty="0"/>
            <a:t>: </a:t>
          </a:r>
          <a:r>
            <a:rPr lang="en-US" dirty="0"/>
            <a:t>Many fruits ripen faster with </a:t>
          </a:r>
          <a:r>
            <a:rPr lang="en-US" b="1" dirty="0">
              <a:solidFill>
                <a:schemeClr val="accent2">
                  <a:lumMod val="40000"/>
                  <a:lumOff val="60000"/>
                </a:schemeClr>
              </a:solidFill>
            </a:rPr>
            <a:t>ethylene</a:t>
          </a:r>
          <a:r>
            <a:rPr lang="en-US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n-US" dirty="0"/>
            <a:t>present</a:t>
          </a:r>
        </a:p>
      </dgm:t>
    </dgm:pt>
    <dgm:pt modelId="{7F3230D4-AAAC-4E18-A082-1263FA925A19}" type="parTrans" cxnId="{145200A5-7B79-4E52-ABB9-66C677D3C5EF}">
      <dgm:prSet/>
      <dgm:spPr/>
      <dgm:t>
        <a:bodyPr/>
        <a:lstStyle/>
        <a:p>
          <a:endParaRPr lang="en-US"/>
        </a:p>
      </dgm:t>
    </dgm:pt>
    <dgm:pt modelId="{30366EFD-31F9-455A-BCFF-DD3AA7471292}" type="sibTrans" cxnId="{145200A5-7B79-4E52-ABB9-66C677D3C5EF}">
      <dgm:prSet/>
      <dgm:spPr/>
      <dgm:t>
        <a:bodyPr/>
        <a:lstStyle/>
        <a:p>
          <a:endParaRPr lang="en-US"/>
        </a:p>
      </dgm:t>
    </dgm:pt>
    <dgm:pt modelId="{1B018BB2-4C59-42D3-9EF7-374124C154B4}">
      <dgm:prSet phldrT="[Text]"/>
      <dgm:spPr/>
      <dgm:t>
        <a:bodyPr/>
        <a:lstStyle/>
        <a:p>
          <a:r>
            <a:rPr lang="en-US" dirty="0"/>
            <a:t>Ethylene can quickly lead to 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decay</a:t>
          </a:r>
          <a:r>
            <a:rPr lang="en-US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n-US" dirty="0"/>
            <a:t>and 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spoilage</a:t>
          </a:r>
          <a:r>
            <a:rPr lang="en-US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n-US" dirty="0"/>
            <a:t>in sensitive commodities</a:t>
          </a:r>
        </a:p>
      </dgm:t>
    </dgm:pt>
    <dgm:pt modelId="{83C0C82B-9E7D-49CC-A2B3-8E7B9318A071}" type="parTrans" cxnId="{9E14E932-0412-423E-AEAF-EBFB5C5A1D23}">
      <dgm:prSet/>
      <dgm:spPr/>
      <dgm:t>
        <a:bodyPr/>
        <a:lstStyle/>
        <a:p>
          <a:endParaRPr lang="en-US"/>
        </a:p>
      </dgm:t>
    </dgm:pt>
    <dgm:pt modelId="{DBDD4748-B8BC-4E9E-A211-963831E010FA}" type="sibTrans" cxnId="{9E14E932-0412-423E-AEAF-EBFB5C5A1D23}">
      <dgm:prSet/>
      <dgm:spPr/>
      <dgm:t>
        <a:bodyPr/>
        <a:lstStyle/>
        <a:p>
          <a:endParaRPr lang="en-US"/>
        </a:p>
      </dgm:t>
    </dgm:pt>
    <dgm:pt modelId="{94F34534-8CA0-4792-8545-AEE9A1362137}">
      <dgm:prSet phldrT="[Text]"/>
      <dgm:spPr/>
      <dgm:t>
        <a:bodyPr/>
        <a:lstStyle/>
        <a:p>
          <a:r>
            <a:rPr lang="en-US" b="1" dirty="0">
              <a:solidFill>
                <a:schemeClr val="accent2">
                  <a:lumMod val="40000"/>
                  <a:lumOff val="60000"/>
                </a:schemeClr>
              </a:solidFill>
            </a:rPr>
            <a:t>CO</a:t>
          </a:r>
          <a:r>
            <a:rPr lang="en-US" b="1" baseline="-25000" dirty="0">
              <a:solidFill>
                <a:schemeClr val="accent2">
                  <a:lumMod val="40000"/>
                  <a:lumOff val="60000"/>
                </a:schemeClr>
              </a:solidFill>
            </a:rPr>
            <a:t>2</a:t>
          </a:r>
          <a:r>
            <a:rPr lang="en-US" b="1" dirty="0">
              <a:solidFill>
                <a:schemeClr val="accent2">
                  <a:lumMod val="40000"/>
                  <a:lumOff val="60000"/>
                </a:schemeClr>
              </a:solidFill>
            </a:rPr>
            <a:t>: </a:t>
          </a:r>
          <a:r>
            <a:rPr lang="en-US" dirty="0"/>
            <a:t>Produce respires </a:t>
          </a:r>
          <a:r>
            <a:rPr lang="en-US" b="1" dirty="0">
              <a:solidFill>
                <a:schemeClr val="accent2">
                  <a:lumMod val="40000"/>
                  <a:lumOff val="60000"/>
                </a:schemeClr>
              </a:solidFill>
            </a:rPr>
            <a:t>carbon dioxide </a:t>
          </a:r>
          <a:r>
            <a:rPr lang="en-US" dirty="0"/>
            <a:t>as it breaks down sugars for energy. </a:t>
          </a:r>
        </a:p>
      </dgm:t>
    </dgm:pt>
    <dgm:pt modelId="{451D3156-D2CB-4D86-8D39-9DEBD9174B81}" type="parTrans" cxnId="{058C3ECE-2F5F-4C63-B7DD-B15135BD35C7}">
      <dgm:prSet/>
      <dgm:spPr/>
      <dgm:t>
        <a:bodyPr/>
        <a:lstStyle/>
        <a:p>
          <a:endParaRPr lang="en-US"/>
        </a:p>
      </dgm:t>
    </dgm:pt>
    <dgm:pt modelId="{2B3B032A-487B-4AAD-9340-1EF21D2C88A0}" type="sibTrans" cxnId="{058C3ECE-2F5F-4C63-B7DD-B15135BD35C7}">
      <dgm:prSet/>
      <dgm:spPr/>
      <dgm:t>
        <a:bodyPr/>
        <a:lstStyle/>
        <a:p>
          <a:endParaRPr lang="en-US"/>
        </a:p>
      </dgm:t>
    </dgm:pt>
    <dgm:pt modelId="{0B6E7C82-1DA5-4B51-8800-91E26242CDB2}">
      <dgm:prSet phldrT="[Text]"/>
      <dgm:spPr/>
      <dgm:t>
        <a:bodyPr/>
        <a:lstStyle/>
        <a:p>
          <a:r>
            <a:rPr lang="en-US" dirty="0"/>
            <a:t>Determine 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metabolic activity </a:t>
          </a:r>
          <a:r>
            <a:rPr lang="en-US" dirty="0"/>
            <a:t>by measuring CO</a:t>
          </a:r>
          <a:r>
            <a:rPr lang="en-US" baseline="-25000" dirty="0"/>
            <a:t>2</a:t>
          </a:r>
          <a:endParaRPr lang="en-US" dirty="0"/>
        </a:p>
      </dgm:t>
    </dgm:pt>
    <dgm:pt modelId="{CBD05629-A685-4C77-8706-4655AE429936}" type="parTrans" cxnId="{686B7DAF-5E3F-43FC-A2A1-69879796A4B7}">
      <dgm:prSet/>
      <dgm:spPr/>
      <dgm:t>
        <a:bodyPr/>
        <a:lstStyle/>
        <a:p>
          <a:endParaRPr lang="en-US"/>
        </a:p>
      </dgm:t>
    </dgm:pt>
    <dgm:pt modelId="{D5556489-56ED-4B37-806B-3A734DC74E24}" type="sibTrans" cxnId="{686B7DAF-5E3F-43FC-A2A1-69879796A4B7}">
      <dgm:prSet/>
      <dgm:spPr/>
      <dgm:t>
        <a:bodyPr/>
        <a:lstStyle/>
        <a:p>
          <a:endParaRPr lang="en-US"/>
        </a:p>
      </dgm:t>
    </dgm:pt>
    <dgm:pt modelId="{D4C858E1-B4F4-4C3F-98F8-EB36F3FED71D}">
      <dgm:prSet phldrT="[Text]"/>
      <dgm:spPr/>
      <dgm:t>
        <a:bodyPr/>
        <a:lstStyle/>
        <a:p>
          <a:r>
            <a:rPr lang="en-US" b="1" dirty="0">
              <a:solidFill>
                <a:schemeClr val="accent2">
                  <a:lumMod val="40000"/>
                  <a:lumOff val="60000"/>
                </a:schemeClr>
              </a:solidFill>
            </a:rPr>
            <a:t>O</a:t>
          </a:r>
          <a:r>
            <a:rPr lang="en-US" b="1" baseline="-25000" dirty="0">
              <a:solidFill>
                <a:schemeClr val="accent2">
                  <a:lumMod val="40000"/>
                  <a:lumOff val="60000"/>
                </a:schemeClr>
              </a:solidFill>
            </a:rPr>
            <a:t>2</a:t>
          </a:r>
          <a:r>
            <a:rPr lang="en-US" b="1" dirty="0">
              <a:solidFill>
                <a:schemeClr val="accent2">
                  <a:lumMod val="40000"/>
                  <a:lumOff val="60000"/>
                </a:schemeClr>
              </a:solidFill>
            </a:rPr>
            <a:t>: </a:t>
          </a:r>
          <a:r>
            <a:rPr lang="en-US" dirty="0"/>
            <a:t>Produce needs</a:t>
          </a:r>
          <a:r>
            <a:rPr lang="en-US" dirty="0">
              <a:solidFill>
                <a:schemeClr val="accent2">
                  <a:lumMod val="40000"/>
                  <a:lumOff val="60000"/>
                </a:schemeClr>
              </a:solidFill>
            </a:rPr>
            <a:t> </a:t>
          </a:r>
          <a:r>
            <a:rPr lang="en-US" b="1" dirty="0">
              <a:solidFill>
                <a:schemeClr val="accent2">
                  <a:lumMod val="40000"/>
                  <a:lumOff val="60000"/>
                </a:schemeClr>
              </a:solidFill>
            </a:rPr>
            <a:t>oxygen</a:t>
          </a:r>
          <a:r>
            <a:rPr lang="en-US" dirty="0">
              <a:solidFill>
                <a:schemeClr val="accent2">
                  <a:lumMod val="40000"/>
                  <a:lumOff val="60000"/>
                </a:schemeClr>
              </a:solidFill>
            </a:rPr>
            <a:t> </a:t>
          </a:r>
          <a:r>
            <a:rPr lang="en-US" dirty="0"/>
            <a:t>to maintain cellular function</a:t>
          </a:r>
        </a:p>
      </dgm:t>
    </dgm:pt>
    <dgm:pt modelId="{781CABB5-EB3D-4BAF-9B2C-AEA53435E784}" type="parTrans" cxnId="{1D6CED57-40DA-4F26-A6CC-EB6A154E9606}">
      <dgm:prSet/>
      <dgm:spPr/>
      <dgm:t>
        <a:bodyPr/>
        <a:lstStyle/>
        <a:p>
          <a:endParaRPr lang="en-US"/>
        </a:p>
      </dgm:t>
    </dgm:pt>
    <dgm:pt modelId="{8CFC8491-17E1-4A20-AD9E-68B6E6B790F6}" type="sibTrans" cxnId="{1D6CED57-40DA-4F26-A6CC-EB6A154E9606}">
      <dgm:prSet/>
      <dgm:spPr/>
      <dgm:t>
        <a:bodyPr/>
        <a:lstStyle/>
        <a:p>
          <a:endParaRPr lang="en-US"/>
        </a:p>
      </dgm:t>
    </dgm:pt>
    <dgm:pt modelId="{BD94BFBF-F18B-4181-ABA8-2904AA78ED3F}">
      <dgm:prSet phldrT="[Text]"/>
      <dgm:spPr/>
      <dgm:t>
        <a:bodyPr/>
        <a:lstStyle/>
        <a:p>
          <a:r>
            <a:rPr lang="en-US" dirty="0"/>
            <a:t>At very low O</a:t>
          </a:r>
          <a:r>
            <a:rPr lang="en-US" baseline="-25000" dirty="0"/>
            <a:t>2</a:t>
          </a:r>
          <a:r>
            <a:rPr lang="en-US" dirty="0"/>
            <a:t>, 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anaerobic respiration </a:t>
          </a:r>
          <a:r>
            <a:rPr lang="en-US" dirty="0"/>
            <a:t>occurs, damaging produce and causing spoilage</a:t>
          </a:r>
        </a:p>
      </dgm:t>
    </dgm:pt>
    <dgm:pt modelId="{3A01AA0E-FEB3-4A45-A2AF-757563017240}" type="parTrans" cxnId="{361C8C46-E1CF-48D1-92DC-7E7CA23D9E1E}">
      <dgm:prSet/>
      <dgm:spPr/>
      <dgm:t>
        <a:bodyPr/>
        <a:lstStyle/>
        <a:p>
          <a:endParaRPr lang="en-US"/>
        </a:p>
      </dgm:t>
    </dgm:pt>
    <dgm:pt modelId="{F138CFDB-C86B-4E7F-B690-D07F3489F395}" type="sibTrans" cxnId="{361C8C46-E1CF-48D1-92DC-7E7CA23D9E1E}">
      <dgm:prSet/>
      <dgm:spPr/>
      <dgm:t>
        <a:bodyPr/>
        <a:lstStyle/>
        <a:p>
          <a:endParaRPr lang="en-US"/>
        </a:p>
      </dgm:t>
    </dgm:pt>
    <dgm:pt modelId="{4B78124E-BC10-47BB-B6F7-1095BB8E11E4}">
      <dgm:prSet/>
      <dgm:spPr/>
      <dgm:t>
        <a:bodyPr/>
        <a:lstStyle/>
        <a:p>
          <a:r>
            <a:rPr lang="en-US" dirty="0"/>
            <a:t>Ethylene can be added to 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stimulate ripening </a:t>
          </a:r>
          <a:r>
            <a:rPr lang="en-US" dirty="0"/>
            <a:t>or degreening</a:t>
          </a:r>
        </a:p>
      </dgm:t>
    </dgm:pt>
    <dgm:pt modelId="{31F84A57-BCED-49F9-8CA7-1DBEE1571895}" type="parTrans" cxnId="{04D8F350-8F89-409B-833F-4B583FCC6857}">
      <dgm:prSet/>
      <dgm:spPr/>
      <dgm:t>
        <a:bodyPr/>
        <a:lstStyle/>
        <a:p>
          <a:endParaRPr lang="en-US"/>
        </a:p>
      </dgm:t>
    </dgm:pt>
    <dgm:pt modelId="{18015FEB-7CCA-4FD2-85AC-8DAC70EBD68B}" type="sibTrans" cxnId="{04D8F350-8F89-409B-833F-4B583FCC6857}">
      <dgm:prSet/>
      <dgm:spPr/>
      <dgm:t>
        <a:bodyPr/>
        <a:lstStyle/>
        <a:p>
          <a:endParaRPr lang="en-US"/>
        </a:p>
      </dgm:t>
    </dgm:pt>
    <dgm:pt modelId="{C33BC242-50BB-4C46-AEAA-37E4B972A3AD}">
      <dgm:prSet/>
      <dgm:spPr/>
      <dgm:t>
        <a:bodyPr/>
        <a:lstStyle/>
        <a:p>
          <a:r>
            <a:rPr lang="en-US" dirty="0"/>
            <a:t>Artificially elevating CO</a:t>
          </a:r>
          <a:r>
            <a:rPr lang="en-US" baseline="-25000" dirty="0"/>
            <a:t>2</a:t>
          </a:r>
          <a:r>
            <a:rPr lang="en-US" dirty="0"/>
            <a:t> through 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modified atmosphere packaging</a:t>
          </a:r>
          <a:r>
            <a:rPr lang="en-US" dirty="0"/>
            <a:t> or in 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controlled atmosphere storage </a:t>
          </a:r>
          <a:r>
            <a:rPr lang="en-US" dirty="0"/>
            <a:t>can slow respiration rates, making produce last longer</a:t>
          </a:r>
          <a:r>
            <a:rPr lang="en-US" b="1" dirty="0"/>
            <a:t>.</a:t>
          </a:r>
        </a:p>
      </dgm:t>
    </dgm:pt>
    <dgm:pt modelId="{7AD16DB8-DAF0-4F1A-9337-304EBE657CEF}" type="parTrans" cxnId="{B43AAF8A-7EA6-4767-8695-25AA00BECFF4}">
      <dgm:prSet/>
      <dgm:spPr/>
      <dgm:t>
        <a:bodyPr/>
        <a:lstStyle/>
        <a:p>
          <a:endParaRPr lang="en-US"/>
        </a:p>
      </dgm:t>
    </dgm:pt>
    <dgm:pt modelId="{7E800715-6B92-418A-B50F-E2559653889A}" type="sibTrans" cxnId="{B43AAF8A-7EA6-4767-8695-25AA00BECFF4}">
      <dgm:prSet/>
      <dgm:spPr/>
      <dgm:t>
        <a:bodyPr/>
        <a:lstStyle/>
        <a:p>
          <a:endParaRPr lang="en-US"/>
        </a:p>
      </dgm:t>
    </dgm:pt>
    <dgm:pt modelId="{71B745C8-B4D0-4872-B3AF-91D7A98A184C}">
      <dgm:prSet phldrT="[Text]"/>
      <dgm:spPr/>
      <dgm:t>
        <a:bodyPr/>
        <a:lstStyle/>
        <a:p>
          <a:endParaRPr lang="en-US" dirty="0"/>
        </a:p>
      </dgm:t>
    </dgm:pt>
    <dgm:pt modelId="{D7D1244B-8167-4530-B353-2CB6F78B7B69}" type="parTrans" cxnId="{56B5DE72-3F9D-4A81-A47C-00593F9FD29A}">
      <dgm:prSet/>
      <dgm:spPr/>
      <dgm:t>
        <a:bodyPr/>
        <a:lstStyle/>
        <a:p>
          <a:endParaRPr lang="en-US"/>
        </a:p>
      </dgm:t>
    </dgm:pt>
    <dgm:pt modelId="{80E86803-F4EE-4A65-AB81-43C7FC24BD72}" type="sibTrans" cxnId="{56B5DE72-3F9D-4A81-A47C-00593F9FD29A}">
      <dgm:prSet/>
      <dgm:spPr/>
      <dgm:t>
        <a:bodyPr/>
        <a:lstStyle/>
        <a:p>
          <a:endParaRPr lang="en-US"/>
        </a:p>
      </dgm:t>
    </dgm:pt>
    <dgm:pt modelId="{98B58EE4-2C3E-4A3C-A56E-58B2C8B54036}">
      <dgm:prSet phldrT="[Text]"/>
      <dgm:spPr/>
      <dgm:t>
        <a:bodyPr/>
        <a:lstStyle/>
        <a:p>
          <a:endParaRPr lang="en-US" dirty="0"/>
        </a:p>
      </dgm:t>
    </dgm:pt>
    <dgm:pt modelId="{4BA220F3-568C-41A1-9360-0F971E99F863}" type="parTrans" cxnId="{EB3BC050-7FC6-487B-A01B-FBD41E8D2E82}">
      <dgm:prSet/>
      <dgm:spPr/>
      <dgm:t>
        <a:bodyPr/>
        <a:lstStyle/>
        <a:p>
          <a:endParaRPr lang="en-US"/>
        </a:p>
      </dgm:t>
    </dgm:pt>
    <dgm:pt modelId="{63371775-63B7-4057-A388-32A91776D366}" type="sibTrans" cxnId="{EB3BC050-7FC6-487B-A01B-FBD41E8D2E82}">
      <dgm:prSet/>
      <dgm:spPr/>
      <dgm:t>
        <a:bodyPr/>
        <a:lstStyle/>
        <a:p>
          <a:endParaRPr lang="en-US"/>
        </a:p>
      </dgm:t>
    </dgm:pt>
    <dgm:pt modelId="{DAB4C082-F28C-4310-8BE4-D000B4176B9B}">
      <dgm:prSet phldrT="[Text]"/>
      <dgm:spPr/>
      <dgm:t>
        <a:bodyPr/>
        <a:lstStyle/>
        <a:p>
          <a:endParaRPr lang="en-US" dirty="0"/>
        </a:p>
      </dgm:t>
    </dgm:pt>
    <dgm:pt modelId="{9711CD73-0690-409E-B966-5C93937634B7}" type="parTrans" cxnId="{685D896F-8239-40E4-BAB4-29CCA996C47E}">
      <dgm:prSet/>
      <dgm:spPr/>
      <dgm:t>
        <a:bodyPr/>
        <a:lstStyle/>
        <a:p>
          <a:endParaRPr lang="en-US"/>
        </a:p>
      </dgm:t>
    </dgm:pt>
    <dgm:pt modelId="{D1623764-8FCA-4BC5-8947-A31D85B12F25}" type="sibTrans" cxnId="{685D896F-8239-40E4-BAB4-29CCA996C47E}">
      <dgm:prSet/>
      <dgm:spPr/>
      <dgm:t>
        <a:bodyPr/>
        <a:lstStyle/>
        <a:p>
          <a:endParaRPr lang="en-US"/>
        </a:p>
      </dgm:t>
    </dgm:pt>
    <dgm:pt modelId="{FF36EA9A-4656-46DD-A54B-2A5F436A08C1}">
      <dgm:prSet phldrT="[Text]"/>
      <dgm:spPr/>
      <dgm:t>
        <a:bodyPr/>
        <a:lstStyle/>
        <a:p>
          <a:r>
            <a:rPr lang="en-US" dirty="0"/>
            <a:t>Decreased O</a:t>
          </a:r>
          <a:r>
            <a:rPr lang="en-US" baseline="-25000" dirty="0"/>
            <a:t>2</a:t>
          </a:r>
          <a:r>
            <a:rPr lang="en-US" dirty="0"/>
            <a:t> can 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extend lifetimes </a:t>
          </a:r>
          <a:r>
            <a:rPr lang="en-US" dirty="0"/>
            <a:t>of produce during long-term storage</a:t>
          </a:r>
        </a:p>
      </dgm:t>
    </dgm:pt>
    <dgm:pt modelId="{35D961D3-3EF3-4A06-9551-B0CAE12A785F}" type="parTrans" cxnId="{398B0021-6D24-42A3-94B9-CDA5E54EE4E6}">
      <dgm:prSet/>
      <dgm:spPr/>
      <dgm:t>
        <a:bodyPr/>
        <a:lstStyle/>
        <a:p>
          <a:endParaRPr lang="en-US"/>
        </a:p>
      </dgm:t>
    </dgm:pt>
    <dgm:pt modelId="{DE094716-6C37-4EDC-9EA6-55857C5EFCCE}" type="sibTrans" cxnId="{398B0021-6D24-42A3-94B9-CDA5E54EE4E6}">
      <dgm:prSet/>
      <dgm:spPr/>
      <dgm:t>
        <a:bodyPr/>
        <a:lstStyle/>
        <a:p>
          <a:endParaRPr lang="en-US"/>
        </a:p>
      </dgm:t>
    </dgm:pt>
    <dgm:pt modelId="{1C6DA356-CE7E-4F05-8B26-9BEBD9A25DFC}">
      <dgm:prSet phldrT="[Text]"/>
      <dgm:spPr/>
      <dgm:t>
        <a:bodyPr/>
        <a:lstStyle/>
        <a:p>
          <a:endParaRPr lang="en-US" dirty="0"/>
        </a:p>
      </dgm:t>
    </dgm:pt>
    <dgm:pt modelId="{4BE1F56B-D4A6-41B7-9D64-7D0CF0057CB2}" type="parTrans" cxnId="{55EFA995-7414-4B70-BF9E-B7EAE6F86ABE}">
      <dgm:prSet/>
      <dgm:spPr/>
      <dgm:t>
        <a:bodyPr/>
        <a:lstStyle/>
        <a:p>
          <a:endParaRPr lang="en-US"/>
        </a:p>
      </dgm:t>
    </dgm:pt>
    <dgm:pt modelId="{03FBD920-5D5E-4B5B-A803-FC4767DBF43E}" type="sibTrans" cxnId="{55EFA995-7414-4B70-BF9E-B7EAE6F86ABE}">
      <dgm:prSet/>
      <dgm:spPr/>
      <dgm:t>
        <a:bodyPr/>
        <a:lstStyle/>
        <a:p>
          <a:endParaRPr lang="en-US"/>
        </a:p>
      </dgm:t>
    </dgm:pt>
    <dgm:pt modelId="{473C5328-EFB0-43CF-9EDC-CA3D63F06B8E}">
      <dgm:prSet phldrT="[Text]"/>
      <dgm:spPr/>
      <dgm:t>
        <a:bodyPr/>
        <a:lstStyle/>
        <a:p>
          <a:r>
            <a:rPr lang="en-US" dirty="0"/>
            <a:t>Ethylene is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 made </a:t>
          </a:r>
          <a:r>
            <a:rPr lang="en-US" dirty="0"/>
            <a:t>by fruits 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and sensed </a:t>
          </a:r>
          <a:r>
            <a:rPr lang="en-US" dirty="0"/>
            <a:t>by fruits</a:t>
          </a:r>
        </a:p>
      </dgm:t>
    </dgm:pt>
    <dgm:pt modelId="{ACF7DD95-2830-4C5F-8329-F8D4CE7B9863}" type="parTrans" cxnId="{DA67549D-8E22-4DBD-99DD-CA74B7809725}">
      <dgm:prSet/>
      <dgm:spPr/>
      <dgm:t>
        <a:bodyPr/>
        <a:lstStyle/>
        <a:p>
          <a:endParaRPr lang="en-US"/>
        </a:p>
      </dgm:t>
    </dgm:pt>
    <dgm:pt modelId="{7B707B94-1241-45E1-BAB9-7C28DC7B47A3}" type="sibTrans" cxnId="{DA67549D-8E22-4DBD-99DD-CA74B7809725}">
      <dgm:prSet/>
      <dgm:spPr/>
      <dgm:t>
        <a:bodyPr/>
        <a:lstStyle/>
        <a:p>
          <a:endParaRPr lang="en-US"/>
        </a:p>
      </dgm:t>
    </dgm:pt>
    <dgm:pt modelId="{2D986FE6-862A-4D98-BA13-272FC7AC8FD1}">
      <dgm:prSet phldrT="[Text]"/>
      <dgm:spPr/>
      <dgm:t>
        <a:bodyPr/>
        <a:lstStyle/>
        <a:p>
          <a:endParaRPr lang="en-US" dirty="0"/>
        </a:p>
      </dgm:t>
    </dgm:pt>
    <dgm:pt modelId="{C1F9AF26-54FC-42C7-8F9A-84275C616F62}" type="parTrans" cxnId="{34ADDA00-34F8-4FBB-ABAF-7D5073ADCE08}">
      <dgm:prSet/>
      <dgm:spPr/>
      <dgm:t>
        <a:bodyPr/>
        <a:lstStyle/>
        <a:p>
          <a:endParaRPr lang="en-US"/>
        </a:p>
      </dgm:t>
    </dgm:pt>
    <dgm:pt modelId="{74163A92-01B9-4CCF-A86A-931F275E5DDC}" type="sibTrans" cxnId="{34ADDA00-34F8-4FBB-ABAF-7D5073ADCE08}">
      <dgm:prSet/>
      <dgm:spPr/>
      <dgm:t>
        <a:bodyPr/>
        <a:lstStyle/>
        <a:p>
          <a:endParaRPr lang="en-US"/>
        </a:p>
      </dgm:t>
    </dgm:pt>
    <dgm:pt modelId="{3B4423BA-8C07-41AF-8AA0-89A7DDAD3AB0}" type="pres">
      <dgm:prSet presAssocID="{3DEA515A-F4FB-46C9-9059-0A9C04049FEC}" presName="Name0" presStyleCnt="0">
        <dgm:presLayoutVars>
          <dgm:dir/>
          <dgm:animLvl val="lvl"/>
          <dgm:resizeHandles val="exact"/>
        </dgm:presLayoutVars>
      </dgm:prSet>
      <dgm:spPr/>
    </dgm:pt>
    <dgm:pt modelId="{0E90EFE0-3918-483E-98BC-1EAAFE286A3F}" type="pres">
      <dgm:prSet presAssocID="{2D474FDB-0C8D-4B2A-A0A5-D2CD47F75002}" presName="composite" presStyleCnt="0"/>
      <dgm:spPr/>
    </dgm:pt>
    <dgm:pt modelId="{2B663084-B38C-4893-A85F-5A935C0098AF}" type="pres">
      <dgm:prSet presAssocID="{2D474FDB-0C8D-4B2A-A0A5-D2CD47F7500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0DC9792-7DB4-44FA-BD39-2C579DAE163B}" type="pres">
      <dgm:prSet presAssocID="{2D474FDB-0C8D-4B2A-A0A5-D2CD47F75002}" presName="desTx" presStyleLbl="alignAccFollowNode1" presStyleIdx="0" presStyleCnt="3">
        <dgm:presLayoutVars>
          <dgm:bulletEnabled val="1"/>
        </dgm:presLayoutVars>
      </dgm:prSet>
      <dgm:spPr/>
    </dgm:pt>
    <dgm:pt modelId="{AB582B6B-E0E1-46EF-890E-3091801BE32B}" type="pres">
      <dgm:prSet presAssocID="{30366EFD-31F9-455A-BCFF-DD3AA7471292}" presName="space" presStyleCnt="0"/>
      <dgm:spPr/>
    </dgm:pt>
    <dgm:pt modelId="{FD3762B1-13F5-4896-B280-1344A823073A}" type="pres">
      <dgm:prSet presAssocID="{94F34534-8CA0-4792-8545-AEE9A1362137}" presName="composite" presStyleCnt="0"/>
      <dgm:spPr/>
    </dgm:pt>
    <dgm:pt modelId="{9EEB7521-2DF4-4CD2-98D3-3EAB04B7AA9E}" type="pres">
      <dgm:prSet presAssocID="{94F34534-8CA0-4792-8545-AEE9A136213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ED82E80-770A-4EE8-9879-B884C8862062}" type="pres">
      <dgm:prSet presAssocID="{94F34534-8CA0-4792-8545-AEE9A1362137}" presName="desTx" presStyleLbl="alignAccFollowNode1" presStyleIdx="1" presStyleCnt="3">
        <dgm:presLayoutVars>
          <dgm:bulletEnabled val="1"/>
        </dgm:presLayoutVars>
      </dgm:prSet>
      <dgm:spPr/>
    </dgm:pt>
    <dgm:pt modelId="{358CAFF8-436A-4B52-B808-47FE330B3D00}" type="pres">
      <dgm:prSet presAssocID="{2B3B032A-487B-4AAD-9340-1EF21D2C88A0}" presName="space" presStyleCnt="0"/>
      <dgm:spPr/>
    </dgm:pt>
    <dgm:pt modelId="{FCE2396A-76E8-42C6-A9D3-30D04283AE44}" type="pres">
      <dgm:prSet presAssocID="{D4C858E1-B4F4-4C3F-98F8-EB36F3FED71D}" presName="composite" presStyleCnt="0"/>
      <dgm:spPr/>
    </dgm:pt>
    <dgm:pt modelId="{2A259DC8-2993-467D-A23F-29B8977BB826}" type="pres">
      <dgm:prSet presAssocID="{D4C858E1-B4F4-4C3F-98F8-EB36F3FED71D}" presName="parTx" presStyleLbl="alignNode1" presStyleIdx="2" presStyleCnt="3" custLinFactNeighborX="98">
        <dgm:presLayoutVars>
          <dgm:chMax val="0"/>
          <dgm:chPref val="0"/>
          <dgm:bulletEnabled val="1"/>
        </dgm:presLayoutVars>
      </dgm:prSet>
      <dgm:spPr/>
    </dgm:pt>
    <dgm:pt modelId="{02E22DFA-92E2-433C-892B-3855DEBA5505}" type="pres">
      <dgm:prSet presAssocID="{D4C858E1-B4F4-4C3F-98F8-EB36F3FED71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4ADDA00-34F8-4FBB-ABAF-7D5073ADCE08}" srcId="{2D474FDB-0C8D-4B2A-A0A5-D2CD47F75002}" destId="{2D986FE6-862A-4D98-BA13-272FC7AC8FD1}" srcOrd="1" destOrd="0" parTransId="{C1F9AF26-54FC-42C7-8F9A-84275C616F62}" sibTransId="{74163A92-01B9-4CCF-A86A-931F275E5DDC}"/>
    <dgm:cxn modelId="{57569705-3BFA-4DBB-B05E-1F5414EF5891}" type="presOf" srcId="{0B6E7C82-1DA5-4B51-8800-91E26242CDB2}" destId="{1ED82E80-770A-4EE8-9879-B884C8862062}" srcOrd="0" destOrd="0" presId="urn:microsoft.com/office/officeart/2005/8/layout/hList1"/>
    <dgm:cxn modelId="{F5544406-EC82-4F82-B32A-AC43100A3B58}" type="presOf" srcId="{BD94BFBF-F18B-4181-ABA8-2904AA78ED3F}" destId="{02E22DFA-92E2-433C-892B-3855DEBA5505}" srcOrd="0" destOrd="2" presId="urn:microsoft.com/office/officeart/2005/8/layout/hList1"/>
    <dgm:cxn modelId="{398B0021-6D24-42A3-94B9-CDA5E54EE4E6}" srcId="{D4C858E1-B4F4-4C3F-98F8-EB36F3FED71D}" destId="{FF36EA9A-4656-46DD-A54B-2A5F436A08C1}" srcOrd="0" destOrd="0" parTransId="{35D961D3-3EF3-4A06-9551-B0CAE12A785F}" sibTransId="{DE094716-6C37-4EDC-9EA6-55857C5EFCCE}"/>
    <dgm:cxn modelId="{AF244C2D-96FF-47BF-815D-49DAEDE2DE00}" type="presOf" srcId="{DAB4C082-F28C-4310-8BE4-D000B4176B9B}" destId="{02E22DFA-92E2-433C-892B-3855DEBA5505}" srcOrd="0" destOrd="3" presId="urn:microsoft.com/office/officeart/2005/8/layout/hList1"/>
    <dgm:cxn modelId="{0FB60F30-253F-4632-9C91-DF6801A85E5D}" type="presOf" srcId="{94F34534-8CA0-4792-8545-AEE9A1362137}" destId="{9EEB7521-2DF4-4CD2-98D3-3EAB04B7AA9E}" srcOrd="0" destOrd="0" presId="urn:microsoft.com/office/officeart/2005/8/layout/hList1"/>
    <dgm:cxn modelId="{9E14E932-0412-423E-AEAF-EBFB5C5A1D23}" srcId="{2D474FDB-0C8D-4B2A-A0A5-D2CD47F75002}" destId="{1B018BB2-4C59-42D3-9EF7-374124C154B4}" srcOrd="2" destOrd="0" parTransId="{83C0C82B-9E7D-49CC-A2B3-8E7B9318A071}" sibTransId="{DBDD4748-B8BC-4E9E-A211-963831E010FA}"/>
    <dgm:cxn modelId="{70D9DF3B-D8DA-441D-9D16-00FEABC942E4}" type="presOf" srcId="{71B745C8-B4D0-4872-B3AF-91D7A98A184C}" destId="{A0DC9792-7DB4-44FA-BD39-2C579DAE163B}" srcOrd="0" destOrd="3" presId="urn:microsoft.com/office/officeart/2005/8/layout/hList1"/>
    <dgm:cxn modelId="{361C8C46-E1CF-48D1-92DC-7E7CA23D9E1E}" srcId="{D4C858E1-B4F4-4C3F-98F8-EB36F3FED71D}" destId="{BD94BFBF-F18B-4181-ABA8-2904AA78ED3F}" srcOrd="2" destOrd="0" parTransId="{3A01AA0E-FEB3-4A45-A2AF-757563017240}" sibTransId="{F138CFDB-C86B-4E7F-B690-D07F3489F395}"/>
    <dgm:cxn modelId="{94BC046B-06FB-4CCD-96A8-0B7B3ED1DCD7}" type="presOf" srcId="{2D474FDB-0C8D-4B2A-A0A5-D2CD47F75002}" destId="{2B663084-B38C-4893-A85F-5A935C0098AF}" srcOrd="0" destOrd="0" presId="urn:microsoft.com/office/officeart/2005/8/layout/hList1"/>
    <dgm:cxn modelId="{685D896F-8239-40E4-BAB4-29CCA996C47E}" srcId="{D4C858E1-B4F4-4C3F-98F8-EB36F3FED71D}" destId="{DAB4C082-F28C-4310-8BE4-D000B4176B9B}" srcOrd="3" destOrd="0" parTransId="{9711CD73-0690-409E-B966-5C93937634B7}" sibTransId="{D1623764-8FCA-4BC5-8947-A31D85B12F25}"/>
    <dgm:cxn modelId="{8B88AC70-AB8D-40AE-8298-D9663A7B6723}" type="presOf" srcId="{C33BC242-50BB-4C46-AEAA-37E4B972A3AD}" destId="{1ED82E80-770A-4EE8-9879-B884C8862062}" srcOrd="0" destOrd="2" presId="urn:microsoft.com/office/officeart/2005/8/layout/hList1"/>
    <dgm:cxn modelId="{EB3BC050-7FC6-487B-A01B-FBD41E8D2E82}" srcId="{94F34534-8CA0-4792-8545-AEE9A1362137}" destId="{98B58EE4-2C3E-4A3C-A56E-58B2C8B54036}" srcOrd="1" destOrd="0" parTransId="{4BA220F3-568C-41A1-9360-0F971E99F863}" sibTransId="{63371775-63B7-4057-A388-32A91776D366}"/>
    <dgm:cxn modelId="{04D8F350-8F89-409B-833F-4B583FCC6857}" srcId="{2D474FDB-0C8D-4B2A-A0A5-D2CD47F75002}" destId="{4B78124E-BC10-47BB-B6F7-1095BB8E11E4}" srcOrd="4" destOrd="0" parTransId="{31F84A57-BCED-49F9-8CA7-1DBEE1571895}" sibTransId="{18015FEB-7CCA-4FD2-85AC-8DAC70EBD68B}"/>
    <dgm:cxn modelId="{56B5DE72-3F9D-4A81-A47C-00593F9FD29A}" srcId="{2D474FDB-0C8D-4B2A-A0A5-D2CD47F75002}" destId="{71B745C8-B4D0-4872-B3AF-91D7A98A184C}" srcOrd="3" destOrd="0" parTransId="{D7D1244B-8167-4530-B353-2CB6F78B7B69}" sibTransId="{80E86803-F4EE-4A65-AB81-43C7FC24BD72}"/>
    <dgm:cxn modelId="{1D6CED57-40DA-4F26-A6CC-EB6A154E9606}" srcId="{3DEA515A-F4FB-46C9-9059-0A9C04049FEC}" destId="{D4C858E1-B4F4-4C3F-98F8-EB36F3FED71D}" srcOrd="2" destOrd="0" parTransId="{781CABB5-EB3D-4BAF-9B2C-AEA53435E784}" sibTransId="{8CFC8491-17E1-4A20-AD9E-68B6E6B790F6}"/>
    <dgm:cxn modelId="{35772359-792D-4B22-BCA9-7B75AE87C92C}" type="presOf" srcId="{1B018BB2-4C59-42D3-9EF7-374124C154B4}" destId="{A0DC9792-7DB4-44FA-BD39-2C579DAE163B}" srcOrd="0" destOrd="2" presId="urn:microsoft.com/office/officeart/2005/8/layout/hList1"/>
    <dgm:cxn modelId="{7D87F159-EDAB-4B51-8DF2-DC7FB5A20AAA}" type="presOf" srcId="{D4C858E1-B4F4-4C3F-98F8-EB36F3FED71D}" destId="{2A259DC8-2993-467D-A23F-29B8977BB826}" srcOrd="0" destOrd="0" presId="urn:microsoft.com/office/officeart/2005/8/layout/hList1"/>
    <dgm:cxn modelId="{2218C788-C02A-4B70-8103-386F3BB292CF}" type="presOf" srcId="{FF36EA9A-4656-46DD-A54B-2A5F436A08C1}" destId="{02E22DFA-92E2-433C-892B-3855DEBA5505}" srcOrd="0" destOrd="0" presId="urn:microsoft.com/office/officeart/2005/8/layout/hList1"/>
    <dgm:cxn modelId="{B43AAF8A-7EA6-4767-8695-25AA00BECFF4}" srcId="{94F34534-8CA0-4792-8545-AEE9A1362137}" destId="{C33BC242-50BB-4C46-AEAA-37E4B972A3AD}" srcOrd="2" destOrd="0" parTransId="{7AD16DB8-DAF0-4F1A-9337-304EBE657CEF}" sibTransId="{7E800715-6B92-418A-B50F-E2559653889A}"/>
    <dgm:cxn modelId="{303E1C91-821F-4AAC-805C-2FACACBFCD89}" type="presOf" srcId="{4B78124E-BC10-47BB-B6F7-1095BB8E11E4}" destId="{A0DC9792-7DB4-44FA-BD39-2C579DAE163B}" srcOrd="0" destOrd="4" presId="urn:microsoft.com/office/officeart/2005/8/layout/hList1"/>
    <dgm:cxn modelId="{55EFA995-7414-4B70-BF9E-B7EAE6F86ABE}" srcId="{D4C858E1-B4F4-4C3F-98F8-EB36F3FED71D}" destId="{1C6DA356-CE7E-4F05-8B26-9BEBD9A25DFC}" srcOrd="1" destOrd="0" parTransId="{4BE1F56B-D4A6-41B7-9D64-7D0CF0057CB2}" sibTransId="{03FBD920-5D5E-4B5B-A803-FC4767DBF43E}"/>
    <dgm:cxn modelId="{DA67549D-8E22-4DBD-99DD-CA74B7809725}" srcId="{2D474FDB-0C8D-4B2A-A0A5-D2CD47F75002}" destId="{473C5328-EFB0-43CF-9EDC-CA3D63F06B8E}" srcOrd="0" destOrd="0" parTransId="{ACF7DD95-2830-4C5F-8329-F8D4CE7B9863}" sibTransId="{7B707B94-1241-45E1-BAB9-7C28DC7B47A3}"/>
    <dgm:cxn modelId="{145200A5-7B79-4E52-ABB9-66C677D3C5EF}" srcId="{3DEA515A-F4FB-46C9-9059-0A9C04049FEC}" destId="{2D474FDB-0C8D-4B2A-A0A5-D2CD47F75002}" srcOrd="0" destOrd="0" parTransId="{7F3230D4-AAAC-4E18-A082-1263FA925A19}" sibTransId="{30366EFD-31F9-455A-BCFF-DD3AA7471292}"/>
    <dgm:cxn modelId="{686B7DAF-5E3F-43FC-A2A1-69879796A4B7}" srcId="{94F34534-8CA0-4792-8545-AEE9A1362137}" destId="{0B6E7C82-1DA5-4B51-8800-91E26242CDB2}" srcOrd="0" destOrd="0" parTransId="{CBD05629-A685-4C77-8706-4655AE429936}" sibTransId="{D5556489-56ED-4B37-806B-3A734DC74E24}"/>
    <dgm:cxn modelId="{767BDEAF-5240-4AE6-B321-C6319550C043}" type="presOf" srcId="{473C5328-EFB0-43CF-9EDC-CA3D63F06B8E}" destId="{A0DC9792-7DB4-44FA-BD39-2C579DAE163B}" srcOrd="0" destOrd="0" presId="urn:microsoft.com/office/officeart/2005/8/layout/hList1"/>
    <dgm:cxn modelId="{432CEAB8-661E-4761-8D20-C730FB8FADE7}" type="presOf" srcId="{2D986FE6-862A-4D98-BA13-272FC7AC8FD1}" destId="{A0DC9792-7DB4-44FA-BD39-2C579DAE163B}" srcOrd="0" destOrd="1" presId="urn:microsoft.com/office/officeart/2005/8/layout/hList1"/>
    <dgm:cxn modelId="{6C2DB2C5-F0FA-4CD8-948D-0070FE1A6217}" type="presOf" srcId="{98B58EE4-2C3E-4A3C-A56E-58B2C8B54036}" destId="{1ED82E80-770A-4EE8-9879-B884C8862062}" srcOrd="0" destOrd="1" presId="urn:microsoft.com/office/officeart/2005/8/layout/hList1"/>
    <dgm:cxn modelId="{73D6B3CB-0F0B-4F22-8B73-B05E1F14A242}" type="presOf" srcId="{3DEA515A-F4FB-46C9-9059-0A9C04049FEC}" destId="{3B4423BA-8C07-41AF-8AA0-89A7DDAD3AB0}" srcOrd="0" destOrd="0" presId="urn:microsoft.com/office/officeart/2005/8/layout/hList1"/>
    <dgm:cxn modelId="{058C3ECE-2F5F-4C63-B7DD-B15135BD35C7}" srcId="{3DEA515A-F4FB-46C9-9059-0A9C04049FEC}" destId="{94F34534-8CA0-4792-8545-AEE9A1362137}" srcOrd="1" destOrd="0" parTransId="{451D3156-D2CB-4D86-8D39-9DEBD9174B81}" sibTransId="{2B3B032A-487B-4AAD-9340-1EF21D2C88A0}"/>
    <dgm:cxn modelId="{69786DFF-D783-4D40-8B39-AE371FD9599F}" type="presOf" srcId="{1C6DA356-CE7E-4F05-8B26-9BEBD9A25DFC}" destId="{02E22DFA-92E2-433C-892B-3855DEBA5505}" srcOrd="0" destOrd="1" presId="urn:microsoft.com/office/officeart/2005/8/layout/hList1"/>
    <dgm:cxn modelId="{6E53933D-085A-4CB0-9EBF-92BC68E1B438}" type="presParOf" srcId="{3B4423BA-8C07-41AF-8AA0-89A7DDAD3AB0}" destId="{0E90EFE0-3918-483E-98BC-1EAAFE286A3F}" srcOrd="0" destOrd="0" presId="urn:microsoft.com/office/officeart/2005/8/layout/hList1"/>
    <dgm:cxn modelId="{F6580E67-417C-47C7-AD62-4206B102C6E5}" type="presParOf" srcId="{0E90EFE0-3918-483E-98BC-1EAAFE286A3F}" destId="{2B663084-B38C-4893-A85F-5A935C0098AF}" srcOrd="0" destOrd="0" presId="urn:microsoft.com/office/officeart/2005/8/layout/hList1"/>
    <dgm:cxn modelId="{35D302B9-8E27-472A-B654-3308E4E4E9A9}" type="presParOf" srcId="{0E90EFE0-3918-483E-98BC-1EAAFE286A3F}" destId="{A0DC9792-7DB4-44FA-BD39-2C579DAE163B}" srcOrd="1" destOrd="0" presId="urn:microsoft.com/office/officeart/2005/8/layout/hList1"/>
    <dgm:cxn modelId="{E110672C-52DA-4022-A0F3-A2388E7437C5}" type="presParOf" srcId="{3B4423BA-8C07-41AF-8AA0-89A7DDAD3AB0}" destId="{AB582B6B-E0E1-46EF-890E-3091801BE32B}" srcOrd="1" destOrd="0" presId="urn:microsoft.com/office/officeart/2005/8/layout/hList1"/>
    <dgm:cxn modelId="{02E508D2-4535-4936-AE03-2330E3E32ACB}" type="presParOf" srcId="{3B4423BA-8C07-41AF-8AA0-89A7DDAD3AB0}" destId="{FD3762B1-13F5-4896-B280-1344A823073A}" srcOrd="2" destOrd="0" presId="urn:microsoft.com/office/officeart/2005/8/layout/hList1"/>
    <dgm:cxn modelId="{D28C64EA-1D47-460B-85D5-1D7C6EBF2A85}" type="presParOf" srcId="{FD3762B1-13F5-4896-B280-1344A823073A}" destId="{9EEB7521-2DF4-4CD2-98D3-3EAB04B7AA9E}" srcOrd="0" destOrd="0" presId="urn:microsoft.com/office/officeart/2005/8/layout/hList1"/>
    <dgm:cxn modelId="{CA2BA3CF-69E2-4748-9E8B-04DC02F2AEC4}" type="presParOf" srcId="{FD3762B1-13F5-4896-B280-1344A823073A}" destId="{1ED82E80-770A-4EE8-9879-B884C8862062}" srcOrd="1" destOrd="0" presId="urn:microsoft.com/office/officeart/2005/8/layout/hList1"/>
    <dgm:cxn modelId="{C9EA61EA-4537-4351-B07F-F8EBF15BE441}" type="presParOf" srcId="{3B4423BA-8C07-41AF-8AA0-89A7DDAD3AB0}" destId="{358CAFF8-436A-4B52-B808-47FE330B3D00}" srcOrd="3" destOrd="0" presId="urn:microsoft.com/office/officeart/2005/8/layout/hList1"/>
    <dgm:cxn modelId="{D903C98F-B954-425F-B154-1E677B564D2B}" type="presParOf" srcId="{3B4423BA-8C07-41AF-8AA0-89A7DDAD3AB0}" destId="{FCE2396A-76E8-42C6-A9D3-30D04283AE44}" srcOrd="4" destOrd="0" presId="urn:microsoft.com/office/officeart/2005/8/layout/hList1"/>
    <dgm:cxn modelId="{F6E75777-E885-4B5E-97A5-34674A79BD67}" type="presParOf" srcId="{FCE2396A-76E8-42C6-A9D3-30D04283AE44}" destId="{2A259DC8-2993-467D-A23F-29B8977BB826}" srcOrd="0" destOrd="0" presId="urn:microsoft.com/office/officeart/2005/8/layout/hList1"/>
    <dgm:cxn modelId="{E10CAA65-61D9-40B4-8AD5-0C75AD202512}" type="presParOf" srcId="{FCE2396A-76E8-42C6-A9D3-30D04283AE44}" destId="{02E22DFA-92E2-433C-892B-3855DEBA550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CD3395-732F-4475-A6DB-6ED67C67CF7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4F831FB-2138-4327-9B84-4A856E8668A3}">
      <dgm:prSet phldrT="[Text]" custT="1"/>
      <dgm:spPr/>
      <dgm:t>
        <a:bodyPr/>
        <a:lstStyle/>
        <a:p>
          <a:r>
            <a:rPr lang="en-US" sz="2200" dirty="0"/>
            <a:t>Send Pricing Quickly</a:t>
          </a:r>
        </a:p>
      </dgm:t>
    </dgm:pt>
    <dgm:pt modelId="{02E9CAAA-4D00-49C7-B8C0-91296AC066DD}" type="parTrans" cxnId="{7A823559-9083-46A5-8D13-16C4A77FE82A}">
      <dgm:prSet/>
      <dgm:spPr/>
      <dgm:t>
        <a:bodyPr/>
        <a:lstStyle/>
        <a:p>
          <a:endParaRPr lang="en-US"/>
        </a:p>
      </dgm:t>
    </dgm:pt>
    <dgm:pt modelId="{D22EBD34-4ED5-430B-82EE-78D7566CCED8}" type="sibTrans" cxnId="{7A823559-9083-46A5-8D13-16C4A77FE82A}">
      <dgm:prSet/>
      <dgm:spPr/>
      <dgm:t>
        <a:bodyPr/>
        <a:lstStyle/>
        <a:p>
          <a:endParaRPr lang="en-US"/>
        </a:p>
      </dgm:t>
    </dgm:pt>
    <dgm:pt modelId="{607D82A6-BCE8-4D33-B20F-C3C98D9A9AD0}">
      <dgm:prSet phldrT="[Text]" custT="1"/>
      <dgm:spPr/>
      <dgm:t>
        <a:bodyPr/>
        <a:lstStyle/>
        <a:p>
          <a:r>
            <a:rPr lang="en-US" sz="2200" dirty="0"/>
            <a:t>Phone call with Application Scientist</a:t>
          </a:r>
        </a:p>
      </dgm:t>
    </dgm:pt>
    <dgm:pt modelId="{62FA80F5-39E4-47CD-8B36-E90E4A0989E9}" type="parTrans" cxnId="{EB12F91A-84B6-436F-AD11-E0F7B7A9232A}">
      <dgm:prSet/>
      <dgm:spPr/>
      <dgm:t>
        <a:bodyPr/>
        <a:lstStyle/>
        <a:p>
          <a:endParaRPr lang="en-US"/>
        </a:p>
      </dgm:t>
    </dgm:pt>
    <dgm:pt modelId="{9B698C3F-B25F-4642-B83C-CED166932EBF}" type="sibTrans" cxnId="{EB12F91A-84B6-436F-AD11-E0F7B7A9232A}">
      <dgm:prSet/>
      <dgm:spPr/>
      <dgm:t>
        <a:bodyPr/>
        <a:lstStyle/>
        <a:p>
          <a:endParaRPr lang="en-US"/>
        </a:p>
      </dgm:t>
    </dgm:pt>
    <dgm:pt modelId="{9B9CEB01-6B3D-4026-9365-1461CF95B335}">
      <dgm:prSet phldrT="[Text]" custT="1"/>
      <dgm:spPr/>
      <dgm:t>
        <a:bodyPr/>
        <a:lstStyle/>
        <a:p>
          <a:r>
            <a:rPr lang="en-US" sz="2200" dirty="0"/>
            <a:t>Follow up!</a:t>
          </a:r>
        </a:p>
      </dgm:t>
    </dgm:pt>
    <dgm:pt modelId="{3CC4CA9F-A3BE-4F70-AAD4-69151BCCB6C1}" type="parTrans" cxnId="{38851294-9633-48AF-9680-22A1F6D77746}">
      <dgm:prSet/>
      <dgm:spPr/>
      <dgm:t>
        <a:bodyPr/>
        <a:lstStyle/>
        <a:p>
          <a:endParaRPr lang="en-US"/>
        </a:p>
      </dgm:t>
    </dgm:pt>
    <dgm:pt modelId="{B80440E6-6CDE-4878-A94C-F7F529F7FED6}" type="sibTrans" cxnId="{38851294-9633-48AF-9680-22A1F6D77746}">
      <dgm:prSet/>
      <dgm:spPr/>
      <dgm:t>
        <a:bodyPr/>
        <a:lstStyle/>
        <a:p>
          <a:endParaRPr lang="en-US"/>
        </a:p>
      </dgm:t>
    </dgm:pt>
    <dgm:pt modelId="{CDD054EE-8197-4A31-B924-2E7969A2FC0E}" type="pres">
      <dgm:prSet presAssocID="{D9CD3395-732F-4475-A6DB-6ED67C67CF73}" presName="CompostProcess" presStyleCnt="0">
        <dgm:presLayoutVars>
          <dgm:dir/>
          <dgm:resizeHandles val="exact"/>
        </dgm:presLayoutVars>
      </dgm:prSet>
      <dgm:spPr/>
    </dgm:pt>
    <dgm:pt modelId="{AF415DC1-6664-4456-B7B4-04A09ECDF15B}" type="pres">
      <dgm:prSet presAssocID="{D9CD3395-732F-4475-A6DB-6ED67C67CF73}" presName="arrow" presStyleLbl="bgShp" presStyleIdx="0" presStyleCnt="1"/>
      <dgm:spPr/>
    </dgm:pt>
    <dgm:pt modelId="{5E5FFF6D-854D-418D-B350-16FCD84DC740}" type="pres">
      <dgm:prSet presAssocID="{D9CD3395-732F-4475-A6DB-6ED67C67CF73}" presName="linearProcess" presStyleCnt="0"/>
      <dgm:spPr/>
    </dgm:pt>
    <dgm:pt modelId="{0D5EBB03-D564-465F-874B-73BE4E953A49}" type="pres">
      <dgm:prSet presAssocID="{04F831FB-2138-4327-9B84-4A856E8668A3}" presName="textNode" presStyleLbl="node1" presStyleIdx="0" presStyleCnt="3">
        <dgm:presLayoutVars>
          <dgm:bulletEnabled val="1"/>
        </dgm:presLayoutVars>
      </dgm:prSet>
      <dgm:spPr/>
    </dgm:pt>
    <dgm:pt modelId="{D6F3F09E-E274-4408-A528-2AE7B8541FCF}" type="pres">
      <dgm:prSet presAssocID="{D22EBD34-4ED5-430B-82EE-78D7566CCED8}" presName="sibTrans" presStyleCnt="0"/>
      <dgm:spPr/>
    </dgm:pt>
    <dgm:pt modelId="{E74C7670-2D28-47EA-B09F-2E5882026B86}" type="pres">
      <dgm:prSet presAssocID="{607D82A6-BCE8-4D33-B20F-C3C98D9A9AD0}" presName="textNode" presStyleLbl="node1" presStyleIdx="1" presStyleCnt="3">
        <dgm:presLayoutVars>
          <dgm:bulletEnabled val="1"/>
        </dgm:presLayoutVars>
      </dgm:prSet>
      <dgm:spPr/>
    </dgm:pt>
    <dgm:pt modelId="{0F71E4B0-444E-44C7-9B4A-263AE06A66F5}" type="pres">
      <dgm:prSet presAssocID="{9B698C3F-B25F-4642-B83C-CED166932EBF}" presName="sibTrans" presStyleCnt="0"/>
      <dgm:spPr/>
    </dgm:pt>
    <dgm:pt modelId="{C43540BF-1055-49B0-A83A-3C6B968DB847}" type="pres">
      <dgm:prSet presAssocID="{9B9CEB01-6B3D-4026-9365-1461CF95B33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B12F91A-84B6-436F-AD11-E0F7B7A9232A}" srcId="{D9CD3395-732F-4475-A6DB-6ED67C67CF73}" destId="{607D82A6-BCE8-4D33-B20F-C3C98D9A9AD0}" srcOrd="1" destOrd="0" parTransId="{62FA80F5-39E4-47CD-8B36-E90E4A0989E9}" sibTransId="{9B698C3F-B25F-4642-B83C-CED166932EBF}"/>
    <dgm:cxn modelId="{59520E1D-1798-4D4B-9F9D-74FC4FB33E6C}" type="presOf" srcId="{04F831FB-2138-4327-9B84-4A856E8668A3}" destId="{0D5EBB03-D564-465F-874B-73BE4E953A49}" srcOrd="0" destOrd="0" presId="urn:microsoft.com/office/officeart/2005/8/layout/hProcess9"/>
    <dgm:cxn modelId="{7A823559-9083-46A5-8D13-16C4A77FE82A}" srcId="{D9CD3395-732F-4475-A6DB-6ED67C67CF73}" destId="{04F831FB-2138-4327-9B84-4A856E8668A3}" srcOrd="0" destOrd="0" parTransId="{02E9CAAA-4D00-49C7-B8C0-91296AC066DD}" sibTransId="{D22EBD34-4ED5-430B-82EE-78D7566CCED8}"/>
    <dgm:cxn modelId="{404D007A-0218-4898-B480-2727C58927A9}" type="presOf" srcId="{607D82A6-BCE8-4D33-B20F-C3C98D9A9AD0}" destId="{E74C7670-2D28-47EA-B09F-2E5882026B86}" srcOrd="0" destOrd="0" presId="urn:microsoft.com/office/officeart/2005/8/layout/hProcess9"/>
    <dgm:cxn modelId="{38851294-9633-48AF-9680-22A1F6D77746}" srcId="{D9CD3395-732F-4475-A6DB-6ED67C67CF73}" destId="{9B9CEB01-6B3D-4026-9365-1461CF95B335}" srcOrd="2" destOrd="0" parTransId="{3CC4CA9F-A3BE-4F70-AAD4-69151BCCB6C1}" sibTransId="{B80440E6-6CDE-4878-A94C-F7F529F7FED6}"/>
    <dgm:cxn modelId="{13AADAAC-7092-46C0-A6CF-8B491F58ABEF}" type="presOf" srcId="{9B9CEB01-6B3D-4026-9365-1461CF95B335}" destId="{C43540BF-1055-49B0-A83A-3C6B968DB847}" srcOrd="0" destOrd="0" presId="urn:microsoft.com/office/officeart/2005/8/layout/hProcess9"/>
    <dgm:cxn modelId="{3EB273F7-7DA3-4FF1-A550-127EF0F0D299}" type="presOf" srcId="{D9CD3395-732F-4475-A6DB-6ED67C67CF73}" destId="{CDD054EE-8197-4A31-B924-2E7969A2FC0E}" srcOrd="0" destOrd="0" presId="urn:microsoft.com/office/officeart/2005/8/layout/hProcess9"/>
    <dgm:cxn modelId="{16759DD0-1FA3-4A1C-AB03-C85DC0C30AFF}" type="presParOf" srcId="{CDD054EE-8197-4A31-B924-2E7969A2FC0E}" destId="{AF415DC1-6664-4456-B7B4-04A09ECDF15B}" srcOrd="0" destOrd="0" presId="urn:microsoft.com/office/officeart/2005/8/layout/hProcess9"/>
    <dgm:cxn modelId="{CA1F1F2B-0B95-4774-B519-8924EA6F8482}" type="presParOf" srcId="{CDD054EE-8197-4A31-B924-2E7969A2FC0E}" destId="{5E5FFF6D-854D-418D-B350-16FCD84DC740}" srcOrd="1" destOrd="0" presId="urn:microsoft.com/office/officeart/2005/8/layout/hProcess9"/>
    <dgm:cxn modelId="{DE002D50-EB19-4783-89CD-4E4B381634AC}" type="presParOf" srcId="{5E5FFF6D-854D-418D-B350-16FCD84DC740}" destId="{0D5EBB03-D564-465F-874B-73BE4E953A49}" srcOrd="0" destOrd="0" presId="urn:microsoft.com/office/officeart/2005/8/layout/hProcess9"/>
    <dgm:cxn modelId="{6CF67514-10CB-47AC-A183-8C82E94585A1}" type="presParOf" srcId="{5E5FFF6D-854D-418D-B350-16FCD84DC740}" destId="{D6F3F09E-E274-4408-A528-2AE7B8541FCF}" srcOrd="1" destOrd="0" presId="urn:microsoft.com/office/officeart/2005/8/layout/hProcess9"/>
    <dgm:cxn modelId="{71873DA8-E253-4A1C-B95F-CFF5BFD79BAE}" type="presParOf" srcId="{5E5FFF6D-854D-418D-B350-16FCD84DC740}" destId="{E74C7670-2D28-47EA-B09F-2E5882026B86}" srcOrd="2" destOrd="0" presId="urn:microsoft.com/office/officeart/2005/8/layout/hProcess9"/>
    <dgm:cxn modelId="{90CE2805-FEFE-4781-AF55-A650B890E74F}" type="presParOf" srcId="{5E5FFF6D-854D-418D-B350-16FCD84DC740}" destId="{0F71E4B0-444E-44C7-9B4A-263AE06A66F5}" srcOrd="3" destOrd="0" presId="urn:microsoft.com/office/officeart/2005/8/layout/hProcess9"/>
    <dgm:cxn modelId="{AE927202-2B66-41D2-A7F0-A055959DBA48}" type="presParOf" srcId="{5E5FFF6D-854D-418D-B350-16FCD84DC740}" destId="{C43540BF-1055-49B0-A83A-3C6B968DB84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63084-B38C-4893-A85F-5A935C0098AF}">
      <dsp:nvSpPr>
        <dsp:cNvPr id="0" name=""/>
        <dsp:cNvSpPr/>
      </dsp:nvSpPr>
      <dsp:spPr>
        <a:xfrm>
          <a:off x="3446" y="28273"/>
          <a:ext cx="3360687" cy="959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C</a:t>
          </a:r>
          <a:r>
            <a:rPr lang="en-US" sz="2000" b="1" kern="1200" baseline="-25000" dirty="0">
              <a:solidFill>
                <a:schemeClr val="accent2">
                  <a:lumMod val="40000"/>
                  <a:lumOff val="60000"/>
                </a:schemeClr>
              </a:solidFill>
            </a:rPr>
            <a:t>2</a:t>
          </a:r>
          <a:r>
            <a:rPr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H</a:t>
          </a:r>
          <a:r>
            <a:rPr lang="en-US" sz="2000" b="1" kern="1200" baseline="-25000" dirty="0">
              <a:solidFill>
                <a:schemeClr val="accent2">
                  <a:lumMod val="40000"/>
                  <a:lumOff val="60000"/>
                </a:schemeClr>
              </a:solidFill>
            </a:rPr>
            <a:t>4</a:t>
          </a:r>
          <a:r>
            <a:rPr lang="en-US" sz="2000" b="1" kern="1200" dirty="0"/>
            <a:t>: </a:t>
          </a:r>
          <a:r>
            <a:rPr lang="en-US" sz="2000" kern="1200" dirty="0"/>
            <a:t>Many fruits ripen faster with </a:t>
          </a:r>
          <a:r>
            <a:rPr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ethylene</a:t>
          </a:r>
          <a:r>
            <a:rPr lang="en-US" sz="2000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n-US" sz="2000" kern="1200" dirty="0"/>
            <a:t>present</a:t>
          </a:r>
        </a:p>
      </dsp:txBody>
      <dsp:txXfrm>
        <a:off x="3446" y="28273"/>
        <a:ext cx="3360687" cy="959387"/>
      </dsp:txXfrm>
    </dsp:sp>
    <dsp:sp modelId="{A0DC9792-7DB4-44FA-BD39-2C579DAE163B}">
      <dsp:nvSpPr>
        <dsp:cNvPr id="0" name=""/>
        <dsp:cNvSpPr/>
      </dsp:nvSpPr>
      <dsp:spPr>
        <a:xfrm>
          <a:off x="3446" y="987660"/>
          <a:ext cx="3360687" cy="3129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Ethylene is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 made </a:t>
          </a:r>
          <a:r>
            <a:rPr lang="en-US" sz="2000" kern="1200" dirty="0"/>
            <a:t>by fruits 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and sensed </a:t>
          </a:r>
          <a:r>
            <a:rPr lang="en-US" sz="2000" kern="1200" dirty="0"/>
            <a:t>by fruits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Ethylene can quickly lead to 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decay</a:t>
          </a:r>
          <a:r>
            <a:rPr lang="en-US" sz="2000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n-US" sz="2000" kern="1200" dirty="0"/>
            <a:t>and 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spoilage</a:t>
          </a:r>
          <a:r>
            <a:rPr lang="en-US" sz="2000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n-US" sz="2000" kern="1200" dirty="0"/>
            <a:t>in sensitive commodities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Ethylene can be added to 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stimulate ripening </a:t>
          </a:r>
          <a:r>
            <a:rPr lang="en-US" sz="2000" kern="1200" dirty="0"/>
            <a:t>or degreening</a:t>
          </a:r>
        </a:p>
      </dsp:txBody>
      <dsp:txXfrm>
        <a:off x="3446" y="987660"/>
        <a:ext cx="3360687" cy="3129299"/>
      </dsp:txXfrm>
    </dsp:sp>
    <dsp:sp modelId="{9EEB7521-2DF4-4CD2-98D3-3EAB04B7AA9E}">
      <dsp:nvSpPr>
        <dsp:cNvPr id="0" name=""/>
        <dsp:cNvSpPr/>
      </dsp:nvSpPr>
      <dsp:spPr>
        <a:xfrm>
          <a:off x="3834631" y="28273"/>
          <a:ext cx="3360687" cy="959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CO</a:t>
          </a:r>
          <a:r>
            <a:rPr lang="en-US" sz="2000" b="1" kern="1200" baseline="-25000" dirty="0">
              <a:solidFill>
                <a:schemeClr val="accent2">
                  <a:lumMod val="40000"/>
                  <a:lumOff val="60000"/>
                </a:schemeClr>
              </a:solidFill>
            </a:rPr>
            <a:t>2</a:t>
          </a:r>
          <a:r>
            <a:rPr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: </a:t>
          </a:r>
          <a:r>
            <a:rPr lang="en-US" sz="2000" kern="1200" dirty="0"/>
            <a:t>Produce respires </a:t>
          </a:r>
          <a:r>
            <a:rPr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carbon dioxide </a:t>
          </a:r>
          <a:r>
            <a:rPr lang="en-US" sz="2000" kern="1200" dirty="0"/>
            <a:t>as it breaks down sugars for energy. </a:t>
          </a:r>
        </a:p>
      </dsp:txBody>
      <dsp:txXfrm>
        <a:off x="3834631" y="28273"/>
        <a:ext cx="3360687" cy="959387"/>
      </dsp:txXfrm>
    </dsp:sp>
    <dsp:sp modelId="{1ED82E80-770A-4EE8-9879-B884C8862062}">
      <dsp:nvSpPr>
        <dsp:cNvPr id="0" name=""/>
        <dsp:cNvSpPr/>
      </dsp:nvSpPr>
      <dsp:spPr>
        <a:xfrm>
          <a:off x="3834631" y="987660"/>
          <a:ext cx="3360687" cy="3129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Determine 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metabolic activity </a:t>
          </a:r>
          <a:r>
            <a:rPr lang="en-US" sz="2000" kern="1200" dirty="0"/>
            <a:t>by measuring CO</a:t>
          </a:r>
          <a:r>
            <a:rPr lang="en-US" sz="2000" kern="1200" baseline="-25000" dirty="0"/>
            <a:t>2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Artificially elevating CO</a:t>
          </a:r>
          <a:r>
            <a:rPr lang="en-US" sz="2000" kern="1200" baseline="-25000" dirty="0"/>
            <a:t>2</a:t>
          </a:r>
          <a:r>
            <a:rPr lang="en-US" sz="2000" kern="1200" dirty="0"/>
            <a:t> through 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modified atmosphere packaging</a:t>
          </a:r>
          <a:r>
            <a:rPr lang="en-US" sz="2000" kern="1200" dirty="0"/>
            <a:t> or in 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controlled atmosphere storage </a:t>
          </a:r>
          <a:r>
            <a:rPr lang="en-US" sz="2000" kern="1200" dirty="0"/>
            <a:t>can slow respiration rates, making produce last longer</a:t>
          </a:r>
          <a:r>
            <a:rPr lang="en-US" sz="2000" b="1" kern="1200" dirty="0"/>
            <a:t>.</a:t>
          </a:r>
        </a:p>
      </dsp:txBody>
      <dsp:txXfrm>
        <a:off x="3834631" y="987660"/>
        <a:ext cx="3360687" cy="3129299"/>
      </dsp:txXfrm>
    </dsp:sp>
    <dsp:sp modelId="{2A259DC8-2993-467D-A23F-29B8977BB826}">
      <dsp:nvSpPr>
        <dsp:cNvPr id="0" name=""/>
        <dsp:cNvSpPr/>
      </dsp:nvSpPr>
      <dsp:spPr>
        <a:xfrm>
          <a:off x="7669108" y="28273"/>
          <a:ext cx="3360687" cy="959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O</a:t>
          </a:r>
          <a:r>
            <a:rPr lang="en-US" sz="2000" b="1" kern="1200" baseline="-25000" dirty="0">
              <a:solidFill>
                <a:schemeClr val="accent2">
                  <a:lumMod val="40000"/>
                  <a:lumOff val="60000"/>
                </a:schemeClr>
              </a:solidFill>
            </a:rPr>
            <a:t>2</a:t>
          </a:r>
          <a:r>
            <a:rPr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: </a:t>
          </a:r>
          <a:r>
            <a:rPr lang="en-US" sz="2000" kern="1200" dirty="0"/>
            <a:t>Produce needs</a:t>
          </a:r>
          <a:r>
            <a:rPr lang="en-US" sz="2000" kern="1200" dirty="0">
              <a:solidFill>
                <a:schemeClr val="accent2">
                  <a:lumMod val="40000"/>
                  <a:lumOff val="60000"/>
                </a:schemeClr>
              </a:solidFill>
            </a:rPr>
            <a:t> </a:t>
          </a:r>
          <a:r>
            <a:rPr lang="en-US" sz="20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oxygen</a:t>
          </a:r>
          <a:r>
            <a:rPr lang="en-US" sz="2000" kern="1200" dirty="0">
              <a:solidFill>
                <a:schemeClr val="accent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/>
            <a:t>to maintain cellular function</a:t>
          </a:r>
        </a:p>
      </dsp:txBody>
      <dsp:txXfrm>
        <a:off x="7669108" y="28273"/>
        <a:ext cx="3360687" cy="959387"/>
      </dsp:txXfrm>
    </dsp:sp>
    <dsp:sp modelId="{02E22DFA-92E2-433C-892B-3855DEBA5505}">
      <dsp:nvSpPr>
        <dsp:cNvPr id="0" name=""/>
        <dsp:cNvSpPr/>
      </dsp:nvSpPr>
      <dsp:spPr>
        <a:xfrm>
          <a:off x="7665815" y="987660"/>
          <a:ext cx="3360687" cy="3129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Decreased O</a:t>
          </a:r>
          <a:r>
            <a:rPr lang="en-US" sz="2000" kern="1200" baseline="-25000" dirty="0"/>
            <a:t>2</a:t>
          </a:r>
          <a:r>
            <a:rPr lang="en-US" sz="2000" kern="1200" dirty="0"/>
            <a:t> can 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extend lifetimes </a:t>
          </a:r>
          <a:r>
            <a:rPr lang="en-US" sz="2000" kern="1200" dirty="0"/>
            <a:t>of produce during long-term storage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At very low O</a:t>
          </a:r>
          <a:r>
            <a:rPr lang="en-US" sz="2000" kern="1200" baseline="-25000" dirty="0"/>
            <a:t>2</a:t>
          </a:r>
          <a:r>
            <a:rPr lang="en-US" sz="2000" kern="1200" dirty="0"/>
            <a:t>, 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anaerobic respiration </a:t>
          </a:r>
          <a:r>
            <a:rPr lang="en-US" sz="2000" kern="1200" dirty="0"/>
            <a:t>occurs, damaging produce and causing spoilage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7665815" y="987660"/>
        <a:ext cx="3360687" cy="3129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15DC1-6664-4456-B7B4-04A09ECDF15B}">
      <dsp:nvSpPr>
        <dsp:cNvPr id="0" name=""/>
        <dsp:cNvSpPr/>
      </dsp:nvSpPr>
      <dsp:spPr>
        <a:xfrm>
          <a:off x="827246" y="0"/>
          <a:ext cx="9375457" cy="36782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EBB03-D564-465F-874B-73BE4E953A49}">
      <dsp:nvSpPr>
        <dsp:cNvPr id="0" name=""/>
        <dsp:cNvSpPr/>
      </dsp:nvSpPr>
      <dsp:spPr>
        <a:xfrm>
          <a:off x="0" y="1103471"/>
          <a:ext cx="3308985" cy="1471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Send Pricing Quickly</a:t>
          </a:r>
        </a:p>
      </dsp:txBody>
      <dsp:txXfrm>
        <a:off x="71823" y="1175294"/>
        <a:ext cx="3165339" cy="1327649"/>
      </dsp:txXfrm>
    </dsp:sp>
    <dsp:sp modelId="{E74C7670-2D28-47EA-B09F-2E5882026B86}">
      <dsp:nvSpPr>
        <dsp:cNvPr id="0" name=""/>
        <dsp:cNvSpPr/>
      </dsp:nvSpPr>
      <dsp:spPr>
        <a:xfrm>
          <a:off x="3860482" y="1103471"/>
          <a:ext cx="3308985" cy="1471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Phone call with Application Scientist</a:t>
          </a:r>
        </a:p>
      </dsp:txBody>
      <dsp:txXfrm>
        <a:off x="3932305" y="1175294"/>
        <a:ext cx="3165339" cy="1327649"/>
      </dsp:txXfrm>
    </dsp:sp>
    <dsp:sp modelId="{C43540BF-1055-49B0-A83A-3C6B968DB847}">
      <dsp:nvSpPr>
        <dsp:cNvPr id="0" name=""/>
        <dsp:cNvSpPr/>
      </dsp:nvSpPr>
      <dsp:spPr>
        <a:xfrm>
          <a:off x="7720965" y="1103471"/>
          <a:ext cx="3308985" cy="1471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Follow up!</a:t>
          </a:r>
        </a:p>
      </dsp:txBody>
      <dsp:txXfrm>
        <a:off x="7792788" y="1175294"/>
        <a:ext cx="3165339" cy="1327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3B5DF-4C56-4D61-AA44-1E1458A4582E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6B3D-FAA4-40A3-85B1-B2B09F8BC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truitt@felixinstruments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elixinstruments.com/salesteam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felixinstruments.com" TargetMode="External"/><Relationship Id="rId2" Type="http://schemas.openxmlformats.org/officeDocument/2006/relationships/hyperlink" Target="mailto:struitt@felixinstruments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Felix instruments – Applied Food Science </a:t>
            </a:r>
            <a:br>
              <a:rPr lang="en-US" dirty="0"/>
            </a:br>
            <a:r>
              <a:rPr lang="en-US" dirty="0"/>
              <a:t>sales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Galen George &amp; Eric </a:t>
            </a:r>
            <a:r>
              <a:rPr lang="en-US" dirty="0" err="1"/>
              <a:t>munoz-Garcia</a:t>
            </a:r>
            <a:r>
              <a:rPr lang="en-US" dirty="0"/>
              <a:t> | Application Scientists</a:t>
            </a:r>
          </a:p>
          <a:p>
            <a:r>
              <a:rPr lang="en-US" dirty="0"/>
              <a:t>Suzy Truitt | Distributor Manager | </a:t>
            </a:r>
            <a:r>
              <a:rPr lang="en-US" dirty="0">
                <a:hlinkClick r:id="rId2"/>
              </a:rPr>
              <a:t>struitt@felixinstruments.com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3BFB2-DF79-4334-BD01-611233CDDCDD}"/>
              </a:ext>
            </a:extLst>
          </p:cNvPr>
          <p:cNvSpPr txBox="1"/>
          <p:nvPr/>
        </p:nvSpPr>
        <p:spPr>
          <a:xfrm>
            <a:off x="9715500" y="6567854"/>
            <a:ext cx="247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Version 2.0 Updated October 2019</a:t>
            </a:r>
          </a:p>
        </p:txBody>
      </p:sp>
    </p:spTree>
    <p:extLst>
      <p:ext uri="{BB962C8B-B14F-4D97-AF65-F5344CB8AC3E}">
        <p14:creationId xmlns:p14="http://schemas.microsoft.com/office/powerpoint/2010/main" val="276447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step-by-step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4298046" cy="3678303"/>
          </a:xfrm>
        </p:spPr>
        <p:txBody>
          <a:bodyPr>
            <a:normAutofit/>
          </a:bodyPr>
          <a:lstStyle/>
          <a:p>
            <a:r>
              <a:rPr lang="en-US" sz="2600" dirty="0"/>
              <a:t>Available under F-750 “Manuals” online</a:t>
            </a:r>
          </a:p>
          <a:p>
            <a:r>
              <a:rPr lang="en-US" sz="2600" dirty="0"/>
              <a:t>Quick-Start Guide for new models</a:t>
            </a:r>
          </a:p>
          <a:p>
            <a:r>
              <a:rPr lang="en-US" sz="2600" dirty="0"/>
              <a:t>Model Tailoring Guide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41" y="0"/>
            <a:ext cx="5328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50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F-750 produce quality meter - Uses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898525" y="2447925"/>
            <a:ext cx="5316538" cy="36782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/>
              <a:t>Use as a crop management tool</a:t>
            </a:r>
          </a:p>
          <a:p>
            <a:pPr eaLnBrk="1" hangingPunct="1"/>
            <a:r>
              <a:rPr lang="en-US" altLang="en-US" sz="2200" b="1" dirty="0"/>
              <a:t>Time harvest with periods of peak quality</a:t>
            </a:r>
          </a:p>
          <a:p>
            <a:pPr eaLnBrk="1" hangingPunct="1"/>
            <a:r>
              <a:rPr lang="en-US" altLang="en-US" sz="2200" b="1" dirty="0"/>
              <a:t>Assign incoming produce to various controlled atmosphere storage</a:t>
            </a:r>
          </a:p>
          <a:p>
            <a:pPr eaLnBrk="1" hangingPunct="1"/>
            <a:r>
              <a:rPr lang="en-US" altLang="en-US" sz="2200" dirty="0"/>
              <a:t>Assess quality at import locations</a:t>
            </a:r>
          </a:p>
          <a:p>
            <a:pPr eaLnBrk="1" hangingPunct="1"/>
            <a:r>
              <a:rPr lang="en-US" altLang="en-US" sz="2200" dirty="0"/>
              <a:t>Assign produce to specific retail markets</a:t>
            </a:r>
          </a:p>
          <a:p>
            <a:pPr eaLnBrk="1" hangingPunct="1"/>
            <a:r>
              <a:rPr lang="en-US" altLang="en-US" sz="2200" dirty="0"/>
              <a:t>Inspection tool for retail outlets</a:t>
            </a:r>
          </a:p>
          <a:p>
            <a:pPr eaLnBrk="1" hangingPunct="1"/>
            <a:endParaRPr lang="en-US" altLang="en-US" sz="2200" dirty="0"/>
          </a:p>
        </p:txBody>
      </p:sp>
      <p:pic>
        <p:nvPicPr>
          <p:cNvPr id="75780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62"/>
          <a:stretch/>
        </p:blipFill>
        <p:spPr bwMode="auto">
          <a:xfrm>
            <a:off x="6837363" y="993775"/>
            <a:ext cx="4397375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072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F-750 produce quality meter -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1832" y="2473104"/>
            <a:ext cx="5117349" cy="4030109"/>
          </a:xfrm>
        </p:spPr>
        <p:txBody>
          <a:bodyPr>
            <a:normAutofit/>
          </a:bodyPr>
          <a:lstStyle/>
          <a:p>
            <a:r>
              <a:rPr lang="en-US" sz="2200" dirty="0"/>
              <a:t>Non-destructive measurements</a:t>
            </a:r>
          </a:p>
          <a:p>
            <a:r>
              <a:rPr lang="en-US" sz="2200" dirty="0"/>
              <a:t>No technique required once models are built</a:t>
            </a:r>
          </a:p>
          <a:p>
            <a:r>
              <a:rPr lang="en-US" sz="2200" dirty="0"/>
              <a:t>Models are specific to the qualities and commodities of the user</a:t>
            </a:r>
          </a:p>
          <a:p>
            <a:r>
              <a:rPr lang="en-US" sz="2200" dirty="0"/>
              <a:t>Improved fruit quality means produce can sell for a higher cost</a:t>
            </a:r>
          </a:p>
          <a:p>
            <a:r>
              <a:rPr lang="en-US" sz="2200" dirty="0"/>
              <a:t>Consistency builds brand or commodity appreciation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60" y="2084831"/>
            <a:ext cx="3734664" cy="45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20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F-750 Competitors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11177" y="2411918"/>
          <a:ext cx="59569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9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4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F-750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NIR</a:t>
                      </a:r>
                      <a:r>
                        <a:rPr lang="en-US" baseline="0" dirty="0" err="1"/>
                        <a:t>vana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303- 1070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350-1100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8-13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8-13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Battery life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16,000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day of operation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06566" y="4591240"/>
            <a:ext cx="9055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New instruments coming on the market, but all released do not have the functionality, flexibility, and field application of the F-750</a:t>
            </a:r>
          </a:p>
        </p:txBody>
      </p:sp>
    </p:spTree>
    <p:extLst>
      <p:ext uri="{BB962C8B-B14F-4D97-AF65-F5344CB8AC3E}">
        <p14:creationId xmlns:p14="http://schemas.microsoft.com/office/powerpoint/2010/main" val="400238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F-751 commodity-specific Produce quality 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851" y="2590148"/>
            <a:ext cx="4744274" cy="4008162"/>
          </a:xfrm>
        </p:spPr>
        <p:txBody>
          <a:bodyPr>
            <a:noAutofit/>
          </a:bodyPr>
          <a:lstStyle/>
          <a:p>
            <a:r>
              <a:rPr lang="en-US" sz="2200" dirty="0"/>
              <a:t>Two commodity-specific meters currently being sold:</a:t>
            </a:r>
          </a:p>
          <a:p>
            <a:pPr lvl="1"/>
            <a:r>
              <a:rPr lang="en-US" sz="2200" dirty="0"/>
              <a:t>F-751 Avocado Quality Meter</a:t>
            </a:r>
          </a:p>
          <a:p>
            <a:pPr lvl="1"/>
            <a:r>
              <a:rPr lang="en-US" sz="2200" dirty="0"/>
              <a:t>F-751 Mango Quality Meter</a:t>
            </a:r>
          </a:p>
          <a:p>
            <a:r>
              <a:rPr lang="en-US" sz="2200" dirty="0"/>
              <a:t>F-751 Kiwi Quality Meter</a:t>
            </a:r>
          </a:p>
          <a:p>
            <a:pPr lvl="1"/>
            <a:r>
              <a:rPr lang="en-US" sz="2000" dirty="0"/>
              <a:t>To be released by end of 2019</a:t>
            </a:r>
          </a:p>
          <a:p>
            <a:r>
              <a:rPr lang="en-US" sz="2200" dirty="0"/>
              <a:t>KEY ADVANTAGE:</a:t>
            </a:r>
          </a:p>
          <a:p>
            <a:pPr lvl="1"/>
            <a:r>
              <a:rPr lang="en-US" sz="2000" dirty="0"/>
              <a:t>More user-friendly than F-750</a:t>
            </a: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29CF4-846F-463F-BF67-00EEA4861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825" y="1715956"/>
            <a:ext cx="2810500" cy="3365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127FB-5DB6-4C2E-839F-50588BC6D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509" y="3287949"/>
            <a:ext cx="2773533" cy="3570051"/>
          </a:xfrm>
          <a:prstGeom prst="rect">
            <a:avLst/>
          </a:prstGeom>
        </p:spPr>
      </p:pic>
      <p:pic>
        <p:nvPicPr>
          <p:cNvPr id="8" name="Picture 7" descr="A picture containing sitting, book, black, food&#10;&#10;Description automatically generated">
            <a:extLst>
              <a:ext uri="{FF2B5EF4-FFF2-40B4-BE49-F238E27FC236}">
                <a16:creationId xmlns:a16="http://schemas.microsoft.com/office/drawing/2014/main" id="{C853CB49-48F5-4E9F-B61E-AE08D6DAE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2" y="1302838"/>
            <a:ext cx="3098232" cy="42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6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F-751 produce quality meters -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1832" y="2023352"/>
            <a:ext cx="5117349" cy="4479861"/>
          </a:xfrm>
        </p:spPr>
        <p:txBody>
          <a:bodyPr>
            <a:normAutofit/>
          </a:bodyPr>
          <a:lstStyle/>
          <a:p>
            <a:r>
              <a:rPr lang="en-US" sz="2200" dirty="0"/>
              <a:t>NO MODEL BUILDING REQUIRED</a:t>
            </a:r>
          </a:p>
          <a:p>
            <a:pPr lvl="1"/>
            <a:r>
              <a:rPr lang="en-US" sz="2000" dirty="0"/>
              <a:t>Ready-to-use “right out of the box”</a:t>
            </a:r>
          </a:p>
          <a:p>
            <a:pPr lvl="1"/>
            <a:r>
              <a:rPr lang="en-US" sz="2000" dirty="0"/>
              <a:t>Don’t need to have technical knowledge to operate the instrument</a:t>
            </a:r>
          </a:p>
          <a:p>
            <a:r>
              <a:rPr lang="en-US" sz="2200" dirty="0"/>
              <a:t>Lower price point than F-750</a:t>
            </a:r>
          </a:p>
          <a:p>
            <a:r>
              <a:rPr lang="en-US" sz="2200" dirty="0"/>
              <a:t>Non-destructive measurements</a:t>
            </a:r>
          </a:p>
          <a:p>
            <a:r>
              <a:rPr lang="en-US" sz="2200" dirty="0" err="1"/>
              <a:t>FruitMaps</a:t>
            </a:r>
            <a:r>
              <a:rPr lang="en-US" sz="2200" dirty="0"/>
              <a:t> Integration</a:t>
            </a:r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09D85-1711-49A7-939F-A1E6F2BFA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21" y="1959407"/>
            <a:ext cx="3387693" cy="254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3F7F3-98EE-499D-B102-C7054EA0E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24" y="4747858"/>
            <a:ext cx="3688064" cy="211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24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Ripening gases – Why they are important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9090399"/>
              </p:ext>
            </p:extLst>
          </p:nvPr>
        </p:nvGraphicFramePr>
        <p:xfrm>
          <a:off x="581025" y="2181225"/>
          <a:ext cx="11029950" cy="4145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995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Theory of Operation – Ethylene measurement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7889" y="2735591"/>
            <a:ext cx="4402138" cy="31051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Real-time measurement device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or Closed System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PPB or PPM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1000 PPB = 1 PPM	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 PPB = 0.1 PPM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485" name="Shape 91"/>
          <p:cNvSpPr txBox="1">
            <a:spLocks/>
          </p:cNvSpPr>
          <p:nvPr/>
        </p:nvSpPr>
        <p:spPr bwMode="auto">
          <a:xfrm>
            <a:off x="9580563" y="5743575"/>
            <a:ext cx="82296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1000">
                <a:latin typeface="Myriad Pro" panose="020B0503030403020204" pitchFamily="34" charset="0"/>
              </a:rPr>
              <a:t>
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z="1000">
                <a:latin typeface="Myriad Pro" panose="020B0503030403020204" pitchFamily="34" charset="0"/>
              </a:rPr>
              <a:t>image credit: doi:10.1093/aob/mcs259</a:t>
            </a:r>
          </a:p>
        </p:txBody>
      </p:sp>
      <p:sp>
        <p:nvSpPr>
          <p:cNvPr id="20486" name="Shape 92"/>
          <p:cNvSpPr>
            <a:spLocks noChangeArrowheads="1"/>
          </p:cNvSpPr>
          <p:nvPr/>
        </p:nvSpPr>
        <p:spPr bwMode="auto">
          <a:xfrm>
            <a:off x="5356225" y="2038350"/>
            <a:ext cx="6007100" cy="41211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6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27025" y="1296988"/>
            <a:ext cx="8596313" cy="1320800"/>
          </a:xfrm>
        </p:spPr>
        <p:txBody>
          <a:bodyPr/>
          <a:lstStyle/>
          <a:p>
            <a:pPr eaLnBrk="1" hangingPunct="1"/>
            <a:r>
              <a:rPr lang="en-US" altLang="en-US"/>
              <a:t>PolarCept Filter</a:t>
            </a:r>
          </a:p>
        </p:txBody>
      </p:sp>
      <p:sp>
        <p:nvSpPr>
          <p:cNvPr id="21508" name="Shape 124"/>
          <p:cNvSpPr>
            <a:spLocks noChangeArrowheads="1"/>
          </p:cNvSpPr>
          <p:nvPr/>
        </p:nvSpPr>
        <p:spPr bwMode="auto">
          <a:xfrm>
            <a:off x="800100" y="4238625"/>
            <a:ext cx="10013950" cy="19208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2150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/>
          <a:stretch>
            <a:fillRect/>
          </a:stretch>
        </p:blipFill>
        <p:spPr bwMode="auto">
          <a:xfrm>
            <a:off x="614856" y="1405119"/>
            <a:ext cx="4309242" cy="283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4564" y="2087729"/>
            <a:ext cx="2364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PolarCept</a:t>
            </a:r>
            <a:r>
              <a:rPr lang="en-US" b="1" baseline="30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Patented water filter removes competing gases from the sample gas stream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3507AC-C7BC-457B-868F-856AEB713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9038" r="29076" b="9260"/>
          <a:stretch/>
        </p:blipFill>
        <p:spPr bwMode="auto">
          <a:xfrm>
            <a:off x="9963055" y="827898"/>
            <a:ext cx="1838528" cy="35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7CC9F2-42B7-4A86-A93D-BC0CAA92D1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79" t="4825" r="12730" b="17037"/>
          <a:stretch/>
        </p:blipFill>
        <p:spPr>
          <a:xfrm>
            <a:off x="7692449" y="1065652"/>
            <a:ext cx="2270606" cy="334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66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F-900 Portable Ethylene Analyzer</a:t>
            </a:r>
          </a:p>
        </p:txBody>
      </p:sp>
      <p:pic>
        <p:nvPicPr>
          <p:cNvPr id="19459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407" y="1996002"/>
            <a:ext cx="1295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19" y="1996002"/>
            <a:ext cx="1295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451" y="1964252"/>
            <a:ext cx="132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http://www.felixinstruments.com/media/k2/galleries/4/f-900-frontf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6" y="2067056"/>
            <a:ext cx="53594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037B69-F286-4001-ABE9-35E3D8C8DE32}"/>
              </a:ext>
            </a:extLst>
          </p:cNvPr>
          <p:cNvSpPr/>
          <p:nvPr/>
        </p:nvSpPr>
        <p:spPr>
          <a:xfrm>
            <a:off x="5896303" y="3994391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sensitive ethylene gas analyzer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PPB - Down to 25 ppb (+/- 5%)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 ppb = 0.025 ppm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PPM - Up to 200 ppm</a:t>
            </a:r>
          </a:p>
        </p:txBody>
      </p:sp>
    </p:spTree>
    <p:extLst>
      <p:ext uri="{BB962C8B-B14F-4D97-AF65-F5344CB8AC3E}">
        <p14:creationId xmlns:p14="http://schemas.microsoft.com/office/powerpoint/2010/main" val="325270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Introduction to Felix Instruments</a:t>
            </a:r>
          </a:p>
          <a:p>
            <a:r>
              <a:rPr lang="en-US" sz="2400" dirty="0"/>
              <a:t>Explanation of each product</a:t>
            </a:r>
          </a:p>
          <a:p>
            <a:pPr lvl="1"/>
            <a:r>
              <a:rPr lang="en-US" sz="2400" dirty="0"/>
              <a:t>Why it’s important</a:t>
            </a:r>
          </a:p>
          <a:p>
            <a:pPr lvl="1"/>
            <a:r>
              <a:rPr lang="en-US" sz="2400" dirty="0"/>
              <a:t>How it works</a:t>
            </a:r>
          </a:p>
          <a:p>
            <a:pPr lvl="1"/>
            <a:r>
              <a:rPr lang="en-US" sz="2400" dirty="0"/>
              <a:t>Use cases and Applications</a:t>
            </a:r>
          </a:p>
          <a:p>
            <a:pPr lvl="1"/>
            <a:r>
              <a:rPr lang="en-US" sz="2400" dirty="0"/>
              <a:t>Advantages</a:t>
            </a:r>
          </a:p>
          <a:p>
            <a:r>
              <a:rPr lang="en-US" sz="2400" dirty="0"/>
              <a:t>Sales opportunities</a:t>
            </a:r>
          </a:p>
        </p:txBody>
      </p:sp>
      <p:pic>
        <p:nvPicPr>
          <p:cNvPr id="3074" name="Picture 2" descr="https://sales.felixinstruments.com/static/media/uploads/logos/felix/felixlogo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41" y="2180496"/>
            <a:ext cx="5727073" cy="38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531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Applications</a:t>
            </a:r>
          </a:p>
        </p:txBody>
      </p:sp>
      <p:sp>
        <p:nvSpPr>
          <p:cNvPr id="22531" name="Content Placeholder 2"/>
          <p:cNvSpPr txBox="1">
            <a:spLocks/>
          </p:cNvSpPr>
          <p:nvPr/>
        </p:nvSpPr>
        <p:spPr bwMode="auto">
          <a:xfrm>
            <a:off x="482311" y="2203450"/>
            <a:ext cx="51927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+mj-lt"/>
              </a:rPr>
              <a:t>Continuous monitoring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j-lt"/>
              </a:rPr>
              <a:t>Storage facility, greenhouse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+mj-lt"/>
              </a:rPr>
              <a:t>Inspection device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j-lt"/>
              </a:rPr>
              <a:t>CA rooms, containers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+mj-lt"/>
              </a:rPr>
              <a:t>Fluxes from fruits and leaves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j-lt"/>
              </a:rPr>
              <a:t>Pre-harvest, post-harvest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+mj-lt"/>
              </a:rPr>
              <a:t>Headspace accumulation	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j-lt"/>
              </a:rPr>
              <a:t>GC Emulation Mode</a:t>
            </a:r>
          </a:p>
        </p:txBody>
      </p:sp>
      <p:pic>
        <p:nvPicPr>
          <p:cNvPr id="22532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88900"/>
            <a:ext cx="544036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 descr="http://www.felixinstruments.com/media/k2/galleries/4/f-900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752850"/>
            <a:ext cx="36798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2451100"/>
            <a:ext cx="388143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223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F-901R </a:t>
            </a:r>
            <a:r>
              <a:rPr lang="en-US" altLang="en-US" dirty="0" err="1"/>
              <a:t>Accuripe</a:t>
            </a:r>
            <a:r>
              <a:rPr lang="en-US" altLang="en-US" dirty="0"/>
              <a:t> &amp; F-901S </a:t>
            </a:r>
            <a:r>
              <a:rPr lang="en-US" altLang="en-US" dirty="0" err="1"/>
              <a:t>accustore</a:t>
            </a:r>
            <a:r>
              <a:rPr lang="en-US" altLang="en-US" dirty="0"/>
              <a:t> – precision atmosphere control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037B69-F286-4001-ABE9-35E3D8C8DE32}"/>
              </a:ext>
            </a:extLst>
          </p:cNvPr>
          <p:cNvSpPr/>
          <p:nvPr/>
        </p:nvSpPr>
        <p:spPr>
          <a:xfrm>
            <a:off x="5825964" y="1994616"/>
            <a:ext cx="59216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F-901R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AccuRipe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Ripening Room Controller + Sensors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Monitor &amp; Control CO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and C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(Ethylene) levels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Gill Sans MT" panose="020B0502020104020203"/>
              </a:rPr>
              <a:t>Eliminate guesswork in ripening room operations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 descr="A picture containing monitor, black, computer, table&#10;&#10;Description automatically generated">
            <a:extLst>
              <a:ext uri="{FF2B5EF4-FFF2-40B4-BE49-F238E27FC236}">
                <a16:creationId xmlns:a16="http://schemas.microsoft.com/office/drawing/2014/main" id="{657D8BE9-D681-4E90-B66B-E2193D10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55" y="2329961"/>
            <a:ext cx="5921620" cy="39477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8D7C24-D325-4A6E-989C-4266C70C2B2B}"/>
              </a:ext>
            </a:extLst>
          </p:cNvPr>
          <p:cNvSpPr/>
          <p:nvPr/>
        </p:nvSpPr>
        <p:spPr>
          <a:xfrm>
            <a:off x="5825963" y="4295659"/>
            <a:ext cx="5921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F-901S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AccuStore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Storage Room Controller + Sensors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Monitor &amp; Control CO</a:t>
            </a:r>
            <a:r>
              <a:rPr lang="en-US" sz="2000" baseline="-25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O</a:t>
            </a:r>
            <a:r>
              <a:rPr lang="en-US" sz="2000" baseline="-25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and C</a:t>
            </a:r>
            <a:r>
              <a:rPr lang="en-US" sz="2000" baseline="-25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</a:t>
            </a:r>
            <a:r>
              <a:rPr lang="en-US" sz="2000" baseline="-25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4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(Ethylene) levels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Dramatically minimize the risk of fruit spoilage and increase consistency of fruit quality in produce cold storage facilities</a:t>
            </a:r>
          </a:p>
        </p:txBody>
      </p:sp>
    </p:spTree>
    <p:extLst>
      <p:ext uri="{BB962C8B-B14F-4D97-AF65-F5344CB8AC3E}">
        <p14:creationId xmlns:p14="http://schemas.microsoft.com/office/powerpoint/2010/main" val="3711193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F-901R </a:t>
            </a:r>
            <a:r>
              <a:rPr lang="en-US" dirty="0" err="1"/>
              <a:t>Accuripe</a:t>
            </a:r>
            <a:r>
              <a:rPr lang="en-US" dirty="0"/>
              <a:t> – precision atmosphere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2180496"/>
            <a:ext cx="6140621" cy="4395869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Sensor Module:</a:t>
            </a:r>
          </a:p>
          <a:p>
            <a:pPr lvl="1"/>
            <a:r>
              <a:rPr lang="en-US" sz="2200" dirty="0"/>
              <a:t>CO</a:t>
            </a:r>
            <a:r>
              <a:rPr lang="en-US" sz="2200" baseline="-25000" dirty="0"/>
              <a:t>2</a:t>
            </a:r>
            <a:r>
              <a:rPr lang="en-US" sz="2200" dirty="0"/>
              <a:t>: 0-100%</a:t>
            </a:r>
          </a:p>
          <a:p>
            <a:pPr lvl="1"/>
            <a:r>
              <a:rPr lang="en-US" sz="2200" dirty="0"/>
              <a:t>O</a:t>
            </a:r>
            <a:r>
              <a:rPr lang="en-US" sz="2200" baseline="-25000" dirty="0"/>
              <a:t>2</a:t>
            </a:r>
            <a:r>
              <a:rPr lang="en-US" sz="2200" dirty="0"/>
              <a:t>: 0-100%</a:t>
            </a:r>
          </a:p>
          <a:p>
            <a:pPr lvl="1"/>
            <a:r>
              <a:rPr lang="en-US" sz="2200" dirty="0"/>
              <a:t>Ethylene: 0-10 ppm, 0-200 ppm, or 0-1000 ppm</a:t>
            </a:r>
          </a:p>
          <a:p>
            <a:pPr lvl="1"/>
            <a:r>
              <a:rPr lang="en-US" sz="2200" dirty="0"/>
              <a:t>Internal KMnO</a:t>
            </a:r>
            <a:r>
              <a:rPr lang="en-US" sz="2200" baseline="-25000" dirty="0"/>
              <a:t>4</a:t>
            </a:r>
            <a:r>
              <a:rPr lang="en-US" sz="2200" dirty="0"/>
              <a:t> Zero Gas Scrubber</a:t>
            </a:r>
          </a:p>
          <a:p>
            <a:r>
              <a:rPr lang="en-US" sz="2400" dirty="0"/>
              <a:t>Chassis (Control Module):</a:t>
            </a:r>
          </a:p>
          <a:p>
            <a:pPr lvl="1"/>
            <a:r>
              <a:rPr lang="en-US" sz="2200" dirty="0"/>
              <a:t>Modbus integration</a:t>
            </a:r>
          </a:p>
          <a:p>
            <a:pPr lvl="1"/>
            <a:r>
              <a:rPr lang="en-US" sz="2200" dirty="0"/>
              <a:t>Water resistant, low volume, low condensation design</a:t>
            </a:r>
          </a:p>
          <a:p>
            <a:pPr lvl="1"/>
            <a:r>
              <a:rPr lang="en-US" sz="2200" dirty="0"/>
              <a:t>High precision internal pump</a:t>
            </a:r>
          </a:p>
          <a:p>
            <a:r>
              <a:rPr lang="en-US" sz="2400" dirty="0"/>
              <a:t>Ideal for remote monitoring and control of produce ripening rooms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7E422-C83C-416C-994A-D01F17625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3" t="28227" r="46542" b="33475"/>
          <a:stretch/>
        </p:blipFill>
        <p:spPr>
          <a:xfrm>
            <a:off x="8039891" y="2025422"/>
            <a:ext cx="3777195" cy="3311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12B98-676D-4D00-BAAE-EDF683A45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288" y="4037329"/>
            <a:ext cx="1048603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19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F-901S </a:t>
            </a:r>
            <a:r>
              <a:rPr lang="en-US" dirty="0" err="1"/>
              <a:t>Accustore</a:t>
            </a:r>
            <a:r>
              <a:rPr lang="en-US" dirty="0"/>
              <a:t> – precision atmosphere control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81536" y="2276272"/>
            <a:ext cx="6829272" cy="4373910"/>
          </a:xfrm>
        </p:spPr>
        <p:txBody>
          <a:bodyPr>
            <a:noAutofit/>
          </a:bodyPr>
          <a:lstStyle/>
          <a:p>
            <a:r>
              <a:rPr lang="en-US" sz="2000" dirty="0"/>
              <a:t>Sensor Module:</a:t>
            </a:r>
          </a:p>
          <a:p>
            <a:pPr lvl="1"/>
            <a:r>
              <a:rPr lang="en-US" sz="2000" dirty="0"/>
              <a:t>CO</a:t>
            </a:r>
            <a:r>
              <a:rPr lang="en-US" sz="2000" baseline="-25000" dirty="0"/>
              <a:t>2</a:t>
            </a:r>
            <a:r>
              <a:rPr lang="en-US" sz="2000" dirty="0"/>
              <a:t>: 0-100%</a:t>
            </a:r>
          </a:p>
          <a:p>
            <a:pPr lvl="1"/>
            <a:r>
              <a:rPr lang="en-US" sz="2000" dirty="0"/>
              <a:t>O</a:t>
            </a:r>
            <a:r>
              <a:rPr lang="en-US" sz="2000" baseline="-25000" dirty="0"/>
              <a:t>2</a:t>
            </a:r>
            <a:r>
              <a:rPr lang="en-US" sz="2000" dirty="0"/>
              <a:t>: 0-100%</a:t>
            </a:r>
          </a:p>
          <a:p>
            <a:pPr lvl="1"/>
            <a:r>
              <a:rPr lang="en-US" sz="2000" dirty="0"/>
              <a:t>Ethylene: 0-10,000 ppb</a:t>
            </a:r>
          </a:p>
          <a:p>
            <a:pPr lvl="1"/>
            <a:r>
              <a:rPr lang="en-US" sz="2000" dirty="0"/>
              <a:t>Internal KMnO</a:t>
            </a:r>
            <a:r>
              <a:rPr lang="en-US" sz="2000" baseline="-25000" dirty="0"/>
              <a:t>4</a:t>
            </a:r>
            <a:r>
              <a:rPr lang="en-US" sz="2000" dirty="0"/>
              <a:t> Zero Gas Scrubber</a:t>
            </a:r>
          </a:p>
          <a:p>
            <a:r>
              <a:rPr lang="en-US" sz="2000" dirty="0"/>
              <a:t>Chassis (Control Module):</a:t>
            </a:r>
          </a:p>
          <a:p>
            <a:pPr lvl="1"/>
            <a:r>
              <a:rPr lang="en-US" sz="2000" dirty="0"/>
              <a:t>Modbus integration</a:t>
            </a:r>
          </a:p>
          <a:p>
            <a:pPr lvl="1"/>
            <a:r>
              <a:rPr lang="en-US" sz="2000" dirty="0"/>
              <a:t>Water resistant, low volume, low condensation design</a:t>
            </a:r>
          </a:p>
          <a:p>
            <a:pPr lvl="1"/>
            <a:r>
              <a:rPr lang="en-US" sz="2000" dirty="0"/>
              <a:t>High precision internal pump</a:t>
            </a:r>
          </a:p>
          <a:p>
            <a:pPr eaLnBrk="1" hangingPunct="1"/>
            <a:r>
              <a:rPr lang="en-US" altLang="en-US" sz="2000" dirty="0"/>
              <a:t>Ideal for remote monitoring and control of produce cold storage rooms</a:t>
            </a:r>
          </a:p>
          <a:p>
            <a:pPr lvl="1" eaLnBrk="1" hangingPunct="1"/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EEC96-ADA1-4BB1-B1B5-576829A9C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23" t="16028" r="46622" b="45106"/>
          <a:stretch/>
        </p:blipFill>
        <p:spPr>
          <a:xfrm>
            <a:off x="437742" y="1979579"/>
            <a:ext cx="3005847" cy="2665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5D8992-4D0B-4641-9DF2-96CF801A7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54" t="63688" r="47261" b="13617"/>
          <a:stretch/>
        </p:blipFill>
        <p:spPr>
          <a:xfrm>
            <a:off x="2918295" y="4087005"/>
            <a:ext cx="1050587" cy="24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24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Handheld Gas analyzers</a:t>
            </a:r>
          </a:p>
        </p:txBody>
      </p:sp>
      <p:pic>
        <p:nvPicPr>
          <p:cNvPr id="7" name="Picture 6" descr="https://sales.felixinstruments.com/static/media/uploads/graphics/f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70" y="2459037"/>
            <a:ext cx="2561860" cy="325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54" y="2459037"/>
            <a:ext cx="2561860" cy="3259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162" y="2459037"/>
            <a:ext cx="2561860" cy="32592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2578" y="2459037"/>
            <a:ext cx="2561860" cy="32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2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Analyzers – F-920 Check it! Gas analyzer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81536" y="2385166"/>
            <a:ext cx="6829272" cy="426501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/>
              <a:t>Measures CO2 and O2</a:t>
            </a:r>
          </a:p>
          <a:p>
            <a:pPr eaLnBrk="1" hangingPunct="1"/>
            <a:r>
              <a:rPr lang="en-US" altLang="en-US" sz="2400" dirty="0"/>
              <a:t>0-100% range for both sensors</a:t>
            </a:r>
          </a:p>
          <a:p>
            <a:r>
              <a:rPr lang="en-US" altLang="en-US" sz="2400" dirty="0"/>
              <a:t>Displays results in under 10 seconds</a:t>
            </a:r>
          </a:p>
          <a:p>
            <a:pPr eaLnBrk="1" hangingPunct="1"/>
            <a:r>
              <a:rPr lang="en-US" altLang="en-US" sz="2400" dirty="0"/>
              <a:t>Ideal for MAP bags or inspection</a:t>
            </a:r>
          </a:p>
          <a:p>
            <a:pPr eaLnBrk="1" hangingPunct="1"/>
            <a:r>
              <a:rPr lang="en-US" altLang="en-US" sz="2400" dirty="0"/>
              <a:t>Simple, fast operation for scenarios where ethylene isn’t a concern</a:t>
            </a:r>
          </a:p>
          <a:p>
            <a:pPr lvl="1" eaLnBrk="1" hangingPunct="1"/>
            <a:endParaRPr lang="en-US" altLang="en-US" sz="2400" dirty="0"/>
          </a:p>
        </p:txBody>
      </p:sp>
      <p:pic>
        <p:nvPicPr>
          <p:cNvPr id="7170" name="Picture 2" descr="https://sales.felixinstruments.com/static/media/uploads/galleries/f920/920_full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59" y="1985818"/>
            <a:ext cx="4664355" cy="47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23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F-940, F-950, and F-960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3262331" y="1802916"/>
            <a:ext cx="7489752" cy="50550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600" dirty="0"/>
              <a:t>Measure CO2 and O2</a:t>
            </a:r>
          </a:p>
          <a:p>
            <a:pPr lvl="1"/>
            <a:r>
              <a:rPr lang="en-US" altLang="en-US" sz="2400" dirty="0"/>
              <a:t>0-100% range</a:t>
            </a:r>
          </a:p>
          <a:p>
            <a:r>
              <a:rPr lang="en-US" altLang="en-US" sz="2600" dirty="0"/>
              <a:t> Measure ethylene in different ranges</a:t>
            </a:r>
          </a:p>
          <a:p>
            <a:pPr eaLnBrk="1" hangingPunct="1"/>
            <a:r>
              <a:rPr lang="en-US" altLang="en-US" sz="2600" dirty="0"/>
              <a:t>Data-logged internally</a:t>
            </a:r>
          </a:p>
          <a:p>
            <a:pPr eaLnBrk="1" hangingPunct="1"/>
            <a:r>
              <a:rPr lang="en-US" altLang="en-US" sz="2600" dirty="0"/>
              <a:t>Internal potassium permanganate (ethylene removal) jar for clearing air between measurements</a:t>
            </a:r>
          </a:p>
        </p:txBody>
      </p:sp>
      <p:pic>
        <p:nvPicPr>
          <p:cNvPr id="76804" name="Picture 3" descr="http://www.felixinstruments.com/distributorresources/images/F-950-Sensors-Tria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8" y="3623855"/>
            <a:ext cx="21097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347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Blog Post and Infographic</a:t>
            </a:r>
          </a:p>
        </p:txBody>
      </p:sp>
      <p:pic>
        <p:nvPicPr>
          <p:cNvPr id="1026" name="Picture 2" descr="https://felixinstruments.com/static/media/uploads/infographics/ethylenerang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21"/>
          <a:stretch/>
        </p:blipFill>
        <p:spPr bwMode="auto">
          <a:xfrm>
            <a:off x="4406112" y="1803736"/>
            <a:ext cx="7261634" cy="50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81192" y="2089043"/>
            <a:ext cx="3705515" cy="4395869"/>
          </a:xfrm>
        </p:spPr>
        <p:txBody>
          <a:bodyPr>
            <a:normAutofit/>
          </a:bodyPr>
          <a:lstStyle/>
          <a:p>
            <a:r>
              <a:rPr lang="en-US" sz="2400" dirty="0"/>
              <a:t>Ethylene Range Chart</a:t>
            </a:r>
          </a:p>
          <a:p>
            <a:r>
              <a:rPr lang="en-US" sz="2400" dirty="0"/>
              <a:t>Blog post “How to choose the best gas analyzer for you”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2033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F-940 Store it! Gas analyzer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5636728" cy="4395869"/>
          </a:xfrm>
        </p:spPr>
        <p:txBody>
          <a:bodyPr>
            <a:normAutofit/>
          </a:bodyPr>
          <a:lstStyle/>
          <a:p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: 0-100%</a:t>
            </a:r>
          </a:p>
          <a:p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: 0-100%</a:t>
            </a:r>
          </a:p>
          <a:p>
            <a:r>
              <a:rPr lang="en-US" sz="2400" dirty="0"/>
              <a:t>Ethylene: 0-10 ppm</a:t>
            </a:r>
          </a:p>
          <a:p>
            <a:r>
              <a:rPr lang="en-US" sz="2400" dirty="0"/>
              <a:t>Lower detection limit: 0.1 ppm</a:t>
            </a:r>
          </a:p>
          <a:p>
            <a:r>
              <a:rPr lang="en-US" sz="2400" dirty="0"/>
              <a:t>Ideal for measurements of ethylene-sensitive commodities</a:t>
            </a:r>
          </a:p>
          <a:p>
            <a:endParaRPr lang="en-US" sz="2400" dirty="0"/>
          </a:p>
        </p:txBody>
      </p:sp>
      <p:pic>
        <p:nvPicPr>
          <p:cNvPr id="6146" name="Picture 2" descr="https://sales.felixinstruments.com/static/media/uploads/galleries/f940/940_full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13" y="1930400"/>
            <a:ext cx="4646720" cy="47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79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F-950 Three Gas analyzer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551" y="2249990"/>
            <a:ext cx="5636728" cy="4395869"/>
          </a:xfrm>
        </p:spPr>
        <p:txBody>
          <a:bodyPr>
            <a:normAutofit/>
          </a:bodyPr>
          <a:lstStyle/>
          <a:p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: 0-100%</a:t>
            </a:r>
          </a:p>
          <a:p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: 0-100%</a:t>
            </a:r>
          </a:p>
          <a:p>
            <a:r>
              <a:rPr lang="en-US" sz="2400" dirty="0"/>
              <a:t>Ethylene: 0-200 ppm</a:t>
            </a:r>
          </a:p>
          <a:p>
            <a:r>
              <a:rPr lang="en-US" sz="2400" dirty="0"/>
              <a:t>Lower detection limit: 0.5 ppm</a:t>
            </a:r>
          </a:p>
          <a:p>
            <a:r>
              <a:rPr lang="en-US" sz="2400" dirty="0"/>
              <a:t>Ideal for general purpose applications</a:t>
            </a:r>
          </a:p>
          <a:p>
            <a:endParaRPr lang="en-US" sz="2400" dirty="0"/>
          </a:p>
        </p:txBody>
      </p:sp>
      <p:pic>
        <p:nvPicPr>
          <p:cNvPr id="3074" name="Picture 2" descr="https://sales.felixinstruments.com/static/media/uploads/galleries/f950/950_full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234"/>
            <a:ext cx="5358740" cy="39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595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Design | Engineer | Build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2852146" y="3044827"/>
            <a:ext cx="5567362" cy="2940050"/>
            <a:chOff x="4751388" y="1128713"/>
            <a:chExt cx="6892925" cy="3641725"/>
          </a:xfrm>
        </p:grpSpPr>
        <p:pic>
          <p:nvPicPr>
            <p:cNvPr id="13319" name="Picture 4" descr="http://www.wallpaperfunda.com/wp-content/uploads/2014/03/World-Map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1388" y="1128713"/>
              <a:ext cx="6892925" cy="364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5-Point Star 5"/>
            <p:cNvSpPr/>
            <p:nvPr/>
          </p:nvSpPr>
          <p:spPr>
            <a:xfrm>
              <a:off x="5586715" y="2220050"/>
              <a:ext cx="286960" cy="230066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8904" y="2421328"/>
            <a:ext cx="3584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All instruments built in Camas, WA USA</a:t>
            </a:r>
          </a:p>
        </p:txBody>
      </p:sp>
      <p:pic>
        <p:nvPicPr>
          <p:cNvPr id="9" name="Picture 2" descr="https://sales.felixinstruments.com/static/media/uploads/logos/felix/felixlogo_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76" y="2204806"/>
            <a:ext cx="2556315" cy="172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ales.cid-inc.com/static/media/uploads/logos/cid/cid_logo2016_wh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961" y="5569473"/>
            <a:ext cx="4173039" cy="103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049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F-960 Ripen it! Gas analyzer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9832" y="2081741"/>
            <a:ext cx="5636728" cy="4395869"/>
          </a:xfrm>
        </p:spPr>
        <p:txBody>
          <a:bodyPr>
            <a:normAutofit/>
          </a:bodyPr>
          <a:lstStyle/>
          <a:p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: 0-100%</a:t>
            </a:r>
          </a:p>
          <a:p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: 0-100%</a:t>
            </a:r>
          </a:p>
          <a:p>
            <a:r>
              <a:rPr lang="en-US" sz="2400" dirty="0"/>
              <a:t>Ethylene: 0-500 ppm</a:t>
            </a:r>
          </a:p>
          <a:p>
            <a:r>
              <a:rPr lang="en-US" sz="2400" dirty="0"/>
              <a:t>Lower detection limit: 10 ppm</a:t>
            </a:r>
          </a:p>
          <a:p>
            <a:r>
              <a:rPr lang="en-US" sz="2400" dirty="0"/>
              <a:t>Ideal for forced ripening applications</a:t>
            </a:r>
          </a:p>
          <a:p>
            <a:endParaRPr lang="en-US" sz="2400" dirty="0"/>
          </a:p>
        </p:txBody>
      </p:sp>
      <p:pic>
        <p:nvPicPr>
          <p:cNvPr id="7170" name="Picture 2" descr="https://sales.felixinstruments.com/static/media/uploads/galleries/f960/thumbnails/f960_full01-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65" y="2202824"/>
            <a:ext cx="3948875" cy="394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79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– Continuous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499" y="3009974"/>
            <a:ext cx="4550055" cy="2823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000" dirty="0"/>
              <a:t>Continuous Mode</a:t>
            </a:r>
          </a:p>
          <a:p>
            <a:pPr lvl="1"/>
            <a:r>
              <a:rPr lang="en-US" altLang="en-US" sz="2000" dirty="0"/>
              <a:t>Live-updating graphs of gas concentrations</a:t>
            </a:r>
          </a:p>
          <a:p>
            <a:pPr lvl="1"/>
            <a:r>
              <a:rPr lang="en-US" altLang="en-US" sz="2000" dirty="0"/>
              <a:t>Data saved every one second</a:t>
            </a:r>
          </a:p>
          <a:p>
            <a:pPr marL="324000" lvl="1" indent="0">
              <a:buNone/>
            </a:pPr>
            <a:endParaRPr lang="en-US" altLang="en-US" sz="2000" dirty="0"/>
          </a:p>
          <a:p>
            <a:pPr marL="306000" lvl="1"/>
            <a:r>
              <a:rPr lang="en-US" altLang="en-US" sz="2000" dirty="0"/>
              <a:t>For measurements in a changing environment</a:t>
            </a:r>
          </a:p>
          <a:p>
            <a:pPr marL="306000" lvl="1"/>
            <a:r>
              <a:rPr lang="en-US" altLang="en-US" sz="2000" dirty="0"/>
              <a:t>Use for tracking down areas of high gas accumulation</a:t>
            </a:r>
          </a:p>
          <a:p>
            <a:pPr marL="306000" lvl="1"/>
            <a:endParaRPr lang="en-US" altLang="en-US" sz="2000" dirty="0"/>
          </a:p>
          <a:p>
            <a:endParaRPr lang="en-US" sz="2000" dirty="0"/>
          </a:p>
        </p:txBody>
      </p:sp>
      <p:pic>
        <p:nvPicPr>
          <p:cNvPr id="5122" name="Picture 2" descr="https://sales.felixinstruments.com/static/media/uploads/galleries/f940/940_use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725" y="2165299"/>
            <a:ext cx="6769577" cy="451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17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– Trigger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553005"/>
            <a:ext cx="5745716" cy="407456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en-US" sz="2400" dirty="0"/>
              <a:t>Trigger Mode</a:t>
            </a:r>
          </a:p>
          <a:p>
            <a:pPr lvl="1"/>
            <a:r>
              <a:rPr lang="en-US" altLang="en-US" sz="2400" dirty="0"/>
              <a:t>Continuous flow-through until stable value is reached – small sample volumes possible</a:t>
            </a:r>
          </a:p>
          <a:p>
            <a:pPr lvl="1"/>
            <a:r>
              <a:rPr lang="en-US" altLang="en-US" sz="2400" dirty="0"/>
              <a:t>One final value is reported and recorded</a:t>
            </a:r>
          </a:p>
          <a:p>
            <a:pPr marL="324000" lvl="1" indent="0">
              <a:buNone/>
            </a:pPr>
            <a:endParaRPr lang="en-US" altLang="en-US" sz="2400" dirty="0"/>
          </a:p>
          <a:p>
            <a:pPr marL="306000" lvl="1"/>
            <a:r>
              <a:rPr lang="en-US" altLang="en-US" sz="2400" dirty="0"/>
              <a:t>Inspection tool</a:t>
            </a:r>
          </a:p>
          <a:p>
            <a:pPr marL="306000" lvl="1"/>
            <a:r>
              <a:rPr lang="en-US" altLang="en-US" sz="2400" dirty="0"/>
              <a:t>Ideal for gas levels checks of static locations</a:t>
            </a:r>
          </a:p>
          <a:p>
            <a:r>
              <a:rPr lang="en-US" altLang="en-US" sz="2400" dirty="0"/>
              <a:t>Measurements from Modified Atmosphere Packaged</a:t>
            </a:r>
          </a:p>
          <a:p>
            <a:r>
              <a:rPr lang="en-US" altLang="en-US" sz="2400" dirty="0"/>
              <a:t>Measurements of headspace accumulation in jars</a:t>
            </a:r>
          </a:p>
          <a:p>
            <a:endParaRPr lang="en-US" sz="2400" dirty="0"/>
          </a:p>
        </p:txBody>
      </p:sp>
      <p:pic>
        <p:nvPicPr>
          <p:cNvPr id="5" name="Picture 4" descr="A picture containing table, sitting&#10;&#10;Description automatically generated">
            <a:extLst>
              <a:ext uri="{FF2B5EF4-FFF2-40B4-BE49-F238E27FC236}">
                <a16:creationId xmlns:a16="http://schemas.microsoft.com/office/drawing/2014/main" id="{E8D811E1-AA49-4CFC-A223-FAA81F205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5" t="10406" r="11914" b="7107"/>
          <a:stretch/>
        </p:blipFill>
        <p:spPr>
          <a:xfrm>
            <a:off x="6326909" y="2393164"/>
            <a:ext cx="5522456" cy="37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37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Schedules – available online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3659"/>
              </p:ext>
            </p:extLst>
          </p:nvPr>
        </p:nvGraphicFramePr>
        <p:xfrm>
          <a:off x="581025" y="2407997"/>
          <a:ext cx="110299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F-950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PPM Ethylene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Weekly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Bi-annually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F-950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CO2 PERCENT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Bi-annually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Bi-annually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F-950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Bi-annually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Bi-annually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560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 information – Available on Distributor resource site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54126"/>
              </p:ext>
            </p:extLst>
          </p:nvPr>
        </p:nvGraphicFramePr>
        <p:xfrm>
          <a:off x="1334658" y="2711236"/>
          <a:ext cx="8740543" cy="2479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9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83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8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7752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F-950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EMS </a:t>
                      </a:r>
                      <a:r>
                        <a:rPr lang="en-US" dirty="0" err="1"/>
                        <a:t>MACView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OxyBaby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894">
                <a:tc>
                  <a:txBody>
                    <a:bodyPr/>
                    <a:lstStyle/>
                    <a:p>
                      <a:r>
                        <a:rPr lang="en-US" b="1" dirty="0"/>
                        <a:t>Ethylene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0.5-200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0-5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  <a:r>
                        <a:rPr lang="en-US" baseline="0" dirty="0"/>
                        <a:t> available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491">
                <a:tc>
                  <a:txBody>
                    <a:bodyPr/>
                    <a:lstStyle/>
                    <a:p>
                      <a:r>
                        <a:rPr lang="en-US" b="1" dirty="0"/>
                        <a:t>CO2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491">
                <a:tc>
                  <a:txBody>
                    <a:bodyPr/>
                    <a:lstStyle/>
                    <a:p>
                      <a:r>
                        <a:rPr lang="en-US" b="1" dirty="0"/>
                        <a:t>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  <a:r>
                        <a:rPr lang="en-US" baseline="0" dirty="0"/>
                        <a:t> available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0-100%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4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Calibration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Annually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Weekly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Annually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Annually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393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sales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/>
              <a:t>Strong Web presence</a:t>
            </a:r>
          </a:p>
          <a:p>
            <a:pPr lvl="1"/>
            <a:r>
              <a:rPr lang="en-US" sz="2600" dirty="0"/>
              <a:t>Complete resources available at sales.felixinstruments.com </a:t>
            </a:r>
          </a:p>
          <a:p>
            <a:r>
              <a:rPr lang="en-US" sz="2600" dirty="0"/>
              <a:t>Phone calls</a:t>
            </a:r>
          </a:p>
          <a:p>
            <a:r>
              <a:rPr lang="en-US" sz="2600" dirty="0"/>
              <a:t>In-person visits</a:t>
            </a:r>
          </a:p>
          <a:p>
            <a:r>
              <a:rPr lang="en-US" sz="2600" dirty="0"/>
              <a:t>Evaluations</a:t>
            </a:r>
          </a:p>
          <a:p>
            <a:r>
              <a:rPr lang="en-US" sz="2600" dirty="0"/>
              <a:t>Conferences</a:t>
            </a:r>
          </a:p>
          <a:p>
            <a:r>
              <a:rPr lang="en-US" sz="2600" dirty="0"/>
              <a:t>Tradeshows</a:t>
            </a:r>
          </a:p>
        </p:txBody>
      </p:sp>
    </p:spTree>
    <p:extLst>
      <p:ext uri="{BB962C8B-B14F-4D97-AF65-F5344CB8AC3E}">
        <p14:creationId xmlns:p14="http://schemas.microsoft.com/office/powerpoint/2010/main" val="819662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88" y="444574"/>
            <a:ext cx="9701421" cy="1320800"/>
          </a:xfrm>
        </p:spPr>
        <p:txBody>
          <a:bodyPr/>
          <a:lstStyle/>
          <a:p>
            <a:r>
              <a:rPr lang="en-US" dirty="0"/>
              <a:t>Conferences to present Felix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23" y="2229186"/>
            <a:ext cx="8596668" cy="3880773"/>
          </a:xfrm>
        </p:spPr>
        <p:txBody>
          <a:bodyPr>
            <a:normAutofit/>
          </a:bodyPr>
          <a:lstStyle/>
          <a:p>
            <a:pPr lvl="1"/>
            <a:r>
              <a:rPr lang="en-US" sz="2600" dirty="0"/>
              <a:t>Tradeshows</a:t>
            </a:r>
          </a:p>
          <a:p>
            <a:pPr lvl="2"/>
            <a:r>
              <a:rPr lang="en-US" sz="2600" dirty="0"/>
              <a:t>Produce Marketing Associations</a:t>
            </a:r>
          </a:p>
          <a:p>
            <a:pPr lvl="2"/>
            <a:r>
              <a:rPr lang="en-US" sz="2600" dirty="0"/>
              <a:t>Regional produce conferences</a:t>
            </a:r>
          </a:p>
          <a:p>
            <a:pPr lvl="1"/>
            <a:r>
              <a:rPr lang="en-US" sz="2600" dirty="0"/>
              <a:t>Academic Conferences</a:t>
            </a:r>
          </a:p>
          <a:p>
            <a:pPr lvl="2"/>
            <a:r>
              <a:rPr lang="en-US" sz="2400" dirty="0"/>
              <a:t>Horticultural conferences</a:t>
            </a:r>
          </a:p>
          <a:p>
            <a:pPr lvl="2"/>
            <a:r>
              <a:rPr lang="en-US" sz="2400" dirty="0"/>
              <a:t>Postharvest conferences</a:t>
            </a:r>
          </a:p>
          <a:p>
            <a:pPr lvl="1"/>
            <a:r>
              <a:rPr lang="en-US" sz="2600" dirty="0"/>
              <a:t>Commodity-specific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54" y="2647878"/>
            <a:ext cx="1476375" cy="1114425"/>
          </a:xfrm>
          <a:prstGeom prst="rect">
            <a:avLst/>
          </a:prstGeom>
        </p:spPr>
      </p:pic>
      <p:pic>
        <p:nvPicPr>
          <p:cNvPr id="1026" name="Picture 2" descr="http://www.freshplaza.com/2014/0502/postharvest_Unlimited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992" y="1969009"/>
            <a:ext cx="2960938" cy="16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ostharvest.biz/_images/news/79421/8209_new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525" y="5031684"/>
            <a:ext cx="1263065" cy="16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ostharvestbari2015.it/wp-content/uploads/2014/11/logo_pera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33" y="3762303"/>
            <a:ext cx="13144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grsci.unibo.it/wchr/wc2/ba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75" y="5519654"/>
            <a:ext cx="476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nwhortexpo.com/PNGlogoColorLarge_no_backgroun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85" y="4169573"/>
            <a:ext cx="2551530" cy="13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42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Customers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75104"/>
            <a:ext cx="11029615" cy="4667098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/>
              <a:t>Companies focused on Brand and Quality</a:t>
            </a:r>
          </a:p>
          <a:p>
            <a:pPr lvl="1"/>
            <a:r>
              <a:rPr lang="en-US" sz="2400" dirty="0"/>
              <a:t>Quality Assurance Managers</a:t>
            </a:r>
          </a:p>
          <a:p>
            <a:pPr lvl="1"/>
            <a:r>
              <a:rPr lang="en-US" sz="2400" dirty="0" err="1"/>
              <a:t>Fieldmen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Crop consultants</a:t>
            </a:r>
          </a:p>
          <a:p>
            <a:pPr lvl="1"/>
            <a:r>
              <a:rPr lang="en-US" sz="2400" dirty="0"/>
              <a:t>Warehouse Managers</a:t>
            </a:r>
          </a:p>
          <a:p>
            <a:pPr lvl="1"/>
            <a:r>
              <a:rPr lang="en-US" sz="2400" dirty="0"/>
              <a:t>Research and Development Staff</a:t>
            </a:r>
          </a:p>
          <a:p>
            <a:pPr lvl="1"/>
            <a:r>
              <a:rPr lang="en-US" sz="2400" dirty="0"/>
              <a:t>Importers</a:t>
            </a:r>
          </a:p>
          <a:p>
            <a:pPr lvl="1"/>
            <a:r>
              <a:rPr lang="en-US" sz="2400" dirty="0"/>
              <a:t>Exporters</a:t>
            </a:r>
          </a:p>
          <a:p>
            <a:pPr lvl="1"/>
            <a:r>
              <a:rPr lang="en-US" sz="2400" dirty="0"/>
              <a:t>Fruit Surveyors</a:t>
            </a:r>
          </a:p>
          <a:p>
            <a:r>
              <a:rPr lang="en-US" sz="2600" b="1" dirty="0"/>
              <a:t>Academic fruit and vegetable Researchers</a:t>
            </a:r>
          </a:p>
        </p:txBody>
      </p:sp>
      <p:pic>
        <p:nvPicPr>
          <p:cNvPr id="4" name="Picture 2" descr="http://www.driscolls.com/sites/default/files/driscolls-logo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51" y="4033561"/>
            <a:ext cx="18002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theproducemom.com/wp-content/uploads/EBF_logo_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44" y="2203174"/>
            <a:ext cx="12073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ncrypted-tbn2.gstatic.com/images?q=tbn:ANd9GcTuQFAtBGk9dDG3b48o0tykmF6hO_1Uv0-TYyBlzsGqDjugRQNLN0sNh1U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55" y="4040009"/>
            <a:ext cx="183822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upload.wikimedia.org/wikipedia/en/thumb/6/60/Del_Monte_logo.svg/1280px-Del_Monte_logo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01" y="4879256"/>
            <a:ext cx="117513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ttp://halosfun.com/wordpress/wp-content/themes/halos/public/images/header/halos_bo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66" y="2771243"/>
            <a:ext cx="2115160" cy="10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http://a473.phobos.apple.com/us/r30/Purple6/v4/32/8c/3e/328c3ef4-6b39-a74c-6624-7677c4523862/mzl.iydwsrui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0" b="19007"/>
          <a:stretch/>
        </p:blipFill>
        <p:spPr bwMode="auto">
          <a:xfrm>
            <a:off x="9022189" y="3239124"/>
            <a:ext cx="1371600" cy="8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76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521" y="481932"/>
            <a:ext cx="8596668" cy="1320800"/>
          </a:xfrm>
        </p:spPr>
        <p:txBody>
          <a:bodyPr/>
          <a:lstStyle/>
          <a:p>
            <a:r>
              <a:rPr lang="en-US" dirty="0"/>
              <a:t>Sales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781" y="2040942"/>
            <a:ext cx="5919972" cy="447733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/>
              <a:t>Customer visits </a:t>
            </a:r>
          </a:p>
          <a:p>
            <a:r>
              <a:rPr lang="en-US" sz="2400" b="1" dirty="0"/>
              <a:t>Evaluations are key!</a:t>
            </a:r>
          </a:p>
          <a:p>
            <a:r>
              <a:rPr lang="en-US" sz="2400" dirty="0"/>
              <a:t>Commodity-specific brands</a:t>
            </a:r>
          </a:p>
          <a:p>
            <a:r>
              <a:rPr lang="en-US" sz="2400" dirty="0"/>
              <a:t>Regional knowledge of the marketplace</a:t>
            </a:r>
          </a:p>
          <a:p>
            <a:endParaRPr lang="en-US" sz="2600" dirty="0"/>
          </a:p>
          <a:p>
            <a:r>
              <a:rPr lang="en-US" sz="2600" b="1" dirty="0"/>
              <a:t>Model Building Service for revenue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1272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instruments direct sales pipeline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8677031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271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Felix Instruments – Applied Food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85398"/>
            <a:ext cx="5094051" cy="4381238"/>
          </a:xfrm>
        </p:spPr>
        <p:txBody>
          <a:bodyPr>
            <a:normAutofit/>
          </a:bodyPr>
          <a:lstStyle/>
          <a:p>
            <a:r>
              <a:rPr lang="en-US" sz="2200" dirty="0"/>
              <a:t>Engineering, Manufacturing, and 				Business under one roof</a:t>
            </a:r>
          </a:p>
          <a:p>
            <a:r>
              <a:rPr lang="en-US" sz="2200" dirty="0"/>
              <a:t>Started in 2012 </a:t>
            </a:r>
          </a:p>
          <a:p>
            <a:r>
              <a:rPr lang="en-US" sz="2200" dirty="0"/>
              <a:t>Subsidiary of CID Bio-Science, Inc.</a:t>
            </a:r>
          </a:p>
          <a:p>
            <a:pPr lvl="1"/>
            <a:r>
              <a:rPr lang="en-US" sz="2200" dirty="0"/>
              <a:t>Portable Instrumentation for Plant Physiology Measurement</a:t>
            </a:r>
          </a:p>
          <a:p>
            <a:pPr lvl="1"/>
            <a:r>
              <a:rPr lang="en-US" sz="2200" dirty="0"/>
              <a:t>Founded in 1989</a:t>
            </a:r>
          </a:p>
          <a:p>
            <a:r>
              <a:rPr lang="en-US" sz="2200" dirty="0"/>
              <a:t>Created to expand our market to commercial food producers</a:t>
            </a:r>
          </a:p>
        </p:txBody>
      </p:sp>
      <p:pic>
        <p:nvPicPr>
          <p:cNvPr id="5" name="Picture 2" descr="screen shot 2016-02-11 at 11 42 45 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71" y="2180496"/>
            <a:ext cx="5958437" cy="396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60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291" y="3467405"/>
            <a:ext cx="7710586" cy="3156508"/>
          </a:xfrm>
        </p:spPr>
        <p:txBody>
          <a:bodyPr numCol="2">
            <a:noAutofit/>
          </a:bodyPr>
          <a:lstStyle/>
          <a:p>
            <a:r>
              <a:rPr lang="en-US" sz="2600" dirty="0"/>
              <a:t>Brochures</a:t>
            </a:r>
          </a:p>
          <a:p>
            <a:r>
              <a:rPr lang="en-US" sz="2600" dirty="0"/>
              <a:t>Photos</a:t>
            </a:r>
          </a:p>
          <a:p>
            <a:r>
              <a:rPr lang="en-US" sz="2600" dirty="0"/>
              <a:t>Graphics</a:t>
            </a:r>
          </a:p>
          <a:p>
            <a:r>
              <a:rPr lang="en-US" sz="2600" dirty="0"/>
              <a:t>Logos</a:t>
            </a:r>
          </a:p>
          <a:p>
            <a:r>
              <a:rPr lang="en-US" sz="2600" dirty="0"/>
              <a:t>Videos</a:t>
            </a:r>
          </a:p>
          <a:p>
            <a:r>
              <a:rPr lang="en-US" sz="2600" dirty="0"/>
              <a:t>Certificates</a:t>
            </a:r>
          </a:p>
          <a:p>
            <a:r>
              <a:rPr lang="en-US" sz="2600" dirty="0"/>
              <a:t>Press Releases</a:t>
            </a:r>
          </a:p>
          <a:p>
            <a:r>
              <a:rPr lang="en-US" sz="2600" dirty="0"/>
              <a:t>Manuals</a:t>
            </a:r>
          </a:p>
          <a:p>
            <a:r>
              <a:rPr lang="en-US" sz="2600" dirty="0"/>
              <a:t>Specifications Documents</a:t>
            </a:r>
          </a:p>
          <a:p>
            <a:r>
              <a:rPr lang="en-US" sz="2600" dirty="0"/>
              <a:t>Training </a:t>
            </a:r>
          </a:p>
          <a:p>
            <a:r>
              <a:rPr lang="en-US" sz="2600" dirty="0"/>
              <a:t>Newsletters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852222" y="223532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Sales Team Website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hlinkClick r:id="rId2"/>
            </a:endParaRPr>
          </a:p>
          <a:p>
            <a:r>
              <a:rPr lang="en-US" sz="2800" dirty="0"/>
              <a:t>sales.felixinstruments.com </a:t>
            </a:r>
          </a:p>
        </p:txBody>
      </p:sp>
    </p:spTree>
    <p:extLst>
      <p:ext uri="{BB962C8B-B14F-4D97-AF65-F5344CB8AC3E}">
        <p14:creationId xmlns:p14="http://schemas.microsoft.com/office/powerpoint/2010/main" val="188485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847278"/>
            <a:ext cx="11029615" cy="3467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Suzy Truitt | International Distributor Manager | </a:t>
            </a:r>
            <a:r>
              <a:rPr lang="en-US" sz="2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Sales 	</a:t>
            </a:r>
            <a:r>
              <a:rPr lang="en-US" sz="2600" dirty="0">
                <a:hlinkClick r:id="rId2"/>
              </a:rPr>
              <a:t>struitt@felixinstruments.com</a:t>
            </a:r>
            <a:r>
              <a:rPr lang="en-US" sz="2600" dirty="0"/>
              <a:t>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Eric Munoz-Garcia | Application Scientist | </a:t>
            </a:r>
            <a:r>
              <a:rPr lang="en-US" sz="2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Support </a:t>
            </a:r>
            <a:r>
              <a:rPr lang="en-US" sz="2600" dirty="0"/>
              <a:t> 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>
                <a:hlinkClick r:id="rId3"/>
              </a:rPr>
              <a:t>support@felixinstruments.com</a:t>
            </a:r>
            <a:endParaRPr lang="en-US" sz="2600" dirty="0"/>
          </a:p>
          <a:p>
            <a:pPr marL="0" indent="0">
              <a:buNone/>
            </a:pP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365433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Full Felix Instruments Product 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1025" y="4974946"/>
            <a:ext cx="7345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Bringing plant science technology from the laboratory and into the hands of the commercial produce industry.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574205" y="4793650"/>
            <a:ext cx="3812390" cy="1839919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Felix Instruments feature: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SD Card for internal data-logging</a:t>
            </a:r>
          </a:p>
          <a:p>
            <a:r>
              <a:rPr lang="en-US" dirty="0"/>
              <a:t>GPS for mapping sample locations</a:t>
            </a:r>
          </a:p>
          <a:p>
            <a:endParaRPr lang="en-US" dirty="0"/>
          </a:p>
        </p:txBody>
      </p:sp>
      <p:pic>
        <p:nvPicPr>
          <p:cNvPr id="1026" name="Picture 2" descr="https://sales.felixinstruments.com/static/media/uploads/graphics/f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50" y="2412348"/>
            <a:ext cx="1576957" cy="20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ales.felixinstruments.com/static/media/uploads/graphics/f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064" y="2412348"/>
            <a:ext cx="1576957" cy="20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458" y="2416761"/>
            <a:ext cx="1576957" cy="2006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872" y="2412349"/>
            <a:ext cx="1576957" cy="2006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478" y="2412349"/>
            <a:ext cx="1576957" cy="200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273" y="2412348"/>
            <a:ext cx="1588950" cy="202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3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Full Felix Instruments Product Line - Continued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1025" y="4974946"/>
            <a:ext cx="7345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Bringing plant science technology from the laboratory and into the hands of the commercial produce industry.</a:t>
            </a:r>
          </a:p>
        </p:txBody>
      </p:sp>
      <p:pic>
        <p:nvPicPr>
          <p:cNvPr id="16" name="Picture 15" descr="A picture containing indoor, table, sitting, holding&#10;&#10;Description automatically generated">
            <a:extLst>
              <a:ext uri="{FF2B5EF4-FFF2-40B4-BE49-F238E27FC236}">
                <a16:creationId xmlns:a16="http://schemas.microsoft.com/office/drawing/2014/main" id="{4B9E84F6-4733-4D5C-A1DA-8439D634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543" y="2070588"/>
            <a:ext cx="2148840" cy="3086100"/>
          </a:xfrm>
          <a:prstGeom prst="rect">
            <a:avLst/>
          </a:prstGeom>
        </p:spPr>
      </p:pic>
      <p:pic>
        <p:nvPicPr>
          <p:cNvPr id="18" name="Picture 17" descr="A close up of a device&#10;&#10;Description automatically generated">
            <a:extLst>
              <a:ext uri="{FF2B5EF4-FFF2-40B4-BE49-F238E27FC236}">
                <a16:creationId xmlns:a16="http://schemas.microsoft.com/office/drawing/2014/main" id="{C0519965-4584-4C28-9D26-F1C945392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935" y="2484040"/>
            <a:ext cx="2221746" cy="2657763"/>
          </a:xfrm>
          <a:prstGeom prst="rect">
            <a:avLst/>
          </a:prstGeom>
        </p:spPr>
      </p:pic>
      <p:pic>
        <p:nvPicPr>
          <p:cNvPr id="20" name="Picture 19" descr="A picture containing monitor, black, computer, table&#10;&#10;Description automatically generated">
            <a:extLst>
              <a:ext uri="{FF2B5EF4-FFF2-40B4-BE49-F238E27FC236}">
                <a16:creationId xmlns:a16="http://schemas.microsoft.com/office/drawing/2014/main" id="{A1910748-EEDA-41BD-AFA9-E8AE5EB78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728" y="2893071"/>
            <a:ext cx="2759878" cy="18399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A4A893-88F8-4585-A3EB-C86856B27191}"/>
              </a:ext>
            </a:extLst>
          </p:cNvPr>
          <p:cNvSpPr txBox="1"/>
          <p:nvPr/>
        </p:nvSpPr>
        <p:spPr>
          <a:xfrm>
            <a:off x="1002026" y="1874535"/>
            <a:ext cx="1224563" cy="37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F-751 </a:t>
            </a:r>
            <a:r>
              <a:rPr lang="en-US" dirty="0" err="1">
                <a:solidFill>
                  <a:schemeClr val="accent1"/>
                </a:solidFill>
              </a:rPr>
              <a:t>Avo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82DBF7-7DCA-47E7-A78C-DF573B984005}"/>
              </a:ext>
            </a:extLst>
          </p:cNvPr>
          <p:cNvSpPr txBox="1"/>
          <p:nvPr/>
        </p:nvSpPr>
        <p:spPr>
          <a:xfrm>
            <a:off x="3440419" y="1880229"/>
            <a:ext cx="167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F-751 Mango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4A4647-0D1E-4B03-9F90-A5F9E73DD73E}"/>
              </a:ext>
            </a:extLst>
          </p:cNvPr>
          <p:cNvSpPr txBox="1"/>
          <p:nvPr/>
        </p:nvSpPr>
        <p:spPr>
          <a:xfrm>
            <a:off x="5925736" y="1885922"/>
            <a:ext cx="167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F-751 Kiwi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1E7BD3-6D7C-48A2-8718-81DB87882586}"/>
              </a:ext>
            </a:extLst>
          </p:cNvPr>
          <p:cNvSpPr txBox="1"/>
          <p:nvPr/>
        </p:nvSpPr>
        <p:spPr>
          <a:xfrm>
            <a:off x="8792927" y="1880229"/>
            <a:ext cx="2293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F-901R </a:t>
            </a:r>
            <a:r>
              <a:rPr lang="en-US" dirty="0" err="1">
                <a:solidFill>
                  <a:schemeClr val="accent1"/>
                </a:solidFill>
              </a:rPr>
              <a:t>AccuRipe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F-901S </a:t>
            </a:r>
            <a:r>
              <a:rPr lang="en-US" dirty="0" err="1">
                <a:solidFill>
                  <a:schemeClr val="accent1"/>
                </a:solidFill>
              </a:rPr>
              <a:t>AccuStore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picture containing sitting, book, black, food&#10;&#10;Description automatically generated">
            <a:extLst>
              <a:ext uri="{FF2B5EF4-FFF2-40B4-BE49-F238E27FC236}">
                <a16:creationId xmlns:a16="http://schemas.microsoft.com/office/drawing/2014/main" id="{D861E245-EF1D-4887-B907-D004D6F6F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73" y="2116276"/>
            <a:ext cx="2181948" cy="299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04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nutraingredients-usa.com/var/plain_site/storage/images/publications/food-beverage-nutrition/nutraingredients-usa.com/research/study-finds-widespread-adulteration-of-grape-seed-extract/9510929-1-eng-GB/Study-finds-widespread-adulteration-of-grape-seed-extract_strict_x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6283" r="5445"/>
          <a:stretch/>
        </p:blipFill>
        <p:spPr bwMode="auto">
          <a:xfrm>
            <a:off x="6784915" y="1817891"/>
            <a:ext cx="2505309" cy="15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utzlowitsch.de/wp-content/uploads/2009/06/kiwi-gold-16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7573" r="15056" b="9688"/>
          <a:stretch/>
        </p:blipFill>
        <p:spPr bwMode="auto">
          <a:xfrm>
            <a:off x="4887385" y="1914295"/>
            <a:ext cx="1732156" cy="140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F-750 produce quality meter – WHY we need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851" y="2590148"/>
            <a:ext cx="4744274" cy="4008162"/>
          </a:xfrm>
        </p:spPr>
        <p:txBody>
          <a:bodyPr>
            <a:noAutofit/>
          </a:bodyPr>
          <a:lstStyle/>
          <a:p>
            <a:r>
              <a:rPr lang="en-US" sz="2200" dirty="0"/>
              <a:t>Fruit is complex</a:t>
            </a:r>
          </a:p>
          <a:p>
            <a:pPr lvl="1"/>
            <a:r>
              <a:rPr lang="en-US" sz="2200" dirty="0"/>
              <a:t>Sugars</a:t>
            </a:r>
          </a:p>
          <a:p>
            <a:pPr lvl="1"/>
            <a:r>
              <a:rPr lang="en-US" sz="2200" dirty="0"/>
              <a:t>Acids</a:t>
            </a:r>
          </a:p>
          <a:p>
            <a:pPr lvl="1"/>
            <a:r>
              <a:rPr lang="en-US" sz="2200" dirty="0"/>
              <a:t>Dry Matter</a:t>
            </a:r>
          </a:p>
          <a:p>
            <a:r>
              <a:rPr lang="en-US" sz="2200" dirty="0"/>
              <a:t>Molecules inside the fruit change as fruit ripens</a:t>
            </a:r>
          </a:p>
          <a:p>
            <a:r>
              <a:rPr lang="en-US" sz="2200" dirty="0"/>
              <a:t>Need a non-destructive, standardized way to measure quality!</a:t>
            </a:r>
          </a:p>
          <a:p>
            <a:endParaRPr lang="en-US" sz="2200" dirty="0"/>
          </a:p>
        </p:txBody>
      </p:sp>
      <p:pic>
        <p:nvPicPr>
          <p:cNvPr id="1028" name="Picture 4" descr="http://img.21food.com/20110609/product/13061658731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4" r="5933"/>
          <a:stretch/>
        </p:blipFill>
        <p:spPr bwMode="auto">
          <a:xfrm>
            <a:off x="6612636" y="5330594"/>
            <a:ext cx="1456989" cy="140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reamatico.com/data_images/apple/apple-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8431" r="15048" b="8791"/>
          <a:stretch/>
        </p:blipFill>
        <p:spPr bwMode="auto">
          <a:xfrm>
            <a:off x="5086557" y="3322441"/>
            <a:ext cx="2014654" cy="21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2.gstatic.com/images?q=tbn:ANd9GcTlH9Rd7p0qY54mp7JeXuHISaToFF0UQl5AKjeUDVhLFzAN7ZqOh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5437" r="4913" b="7149"/>
          <a:stretch/>
        </p:blipFill>
        <p:spPr bwMode="auto">
          <a:xfrm>
            <a:off x="2983596" y="2495579"/>
            <a:ext cx="1469514" cy="14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alldayfitness.com/wp-content/uploads/2014/01/Man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03" y="3710345"/>
            <a:ext cx="2044932" cy="152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felixinstruments.com/media/k2/galleries/1/750-front-jp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7439" r="9052" b="4538"/>
          <a:stretch/>
        </p:blipFill>
        <p:spPr bwMode="auto">
          <a:xfrm>
            <a:off x="9150737" y="3065906"/>
            <a:ext cx="3041263" cy="366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894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701675"/>
            <a:ext cx="11029950" cy="10144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F-750 produce quality meter – How it works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449262" y="1944061"/>
            <a:ext cx="7509675" cy="3491539"/>
          </a:xfrm>
        </p:spPr>
        <p:txBody>
          <a:bodyPr>
            <a:normAutofit/>
          </a:bodyPr>
          <a:lstStyle/>
          <a:p>
            <a:r>
              <a:rPr lang="en-US" altLang="en-US" sz="2200" dirty="0"/>
              <a:t>Non-destructive tool for rapid quality assessment</a:t>
            </a:r>
          </a:p>
          <a:p>
            <a:pPr eaLnBrk="1" hangingPunct="1"/>
            <a:r>
              <a:rPr lang="en-US" altLang="en-US" sz="2200" dirty="0"/>
              <a:t>Acts like a high-powered flashlight – light enters fruit and returns to F-750</a:t>
            </a:r>
          </a:p>
          <a:p>
            <a:r>
              <a:rPr lang="en-US" altLang="en-US" sz="2200" dirty="0"/>
              <a:t>Measures light </a:t>
            </a:r>
            <a:r>
              <a:rPr lang="en-US" altLang="en-US" sz="2200" dirty="0" err="1"/>
              <a:t>interactance</a:t>
            </a:r>
            <a:r>
              <a:rPr lang="en-US" altLang="en-US" sz="2200" dirty="0"/>
              <a:t> with groups of molecules</a:t>
            </a:r>
          </a:p>
          <a:p>
            <a:pPr eaLnBrk="1" hangingPunct="1"/>
            <a:r>
              <a:rPr lang="en-US" altLang="en-US" sz="2200" dirty="0"/>
              <a:t>NIR and visible spectrometer 310-1100 nm</a:t>
            </a:r>
          </a:p>
          <a:p>
            <a:pPr lvl="1"/>
            <a:r>
              <a:rPr lang="en-US" altLang="en-US" sz="2000" dirty="0"/>
              <a:t>Pigments, sugars, water</a:t>
            </a:r>
          </a:p>
          <a:p>
            <a:pPr eaLnBrk="1" hangingPunct="1"/>
            <a:r>
              <a:rPr lang="en-US" altLang="en-US" sz="2200" dirty="0"/>
              <a:t>Measures internal qualities of produce in under 10 seconds</a:t>
            </a:r>
          </a:p>
          <a:p>
            <a:pPr eaLnBrk="1" hangingPunct="1"/>
            <a:endParaRPr lang="en-US" altLang="en-US" sz="2200" dirty="0"/>
          </a:p>
        </p:txBody>
      </p:sp>
      <p:pic>
        <p:nvPicPr>
          <p:cNvPr id="74757" name="Picture 4" descr="http://lighttherapyoptions.com/wp-content/uploads/2013/05/IR_wavelengths6-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5"/>
          <a:stretch/>
        </p:blipFill>
        <p:spPr bwMode="auto">
          <a:xfrm>
            <a:off x="449262" y="5138866"/>
            <a:ext cx="3804684" cy="169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7588"/>
          <a:stretch/>
        </p:blipFill>
        <p:spPr bwMode="auto">
          <a:xfrm>
            <a:off x="4370167" y="5138866"/>
            <a:ext cx="4451103" cy="1726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37491" y="5662968"/>
            <a:ext cx="26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Optics arranged to see tissue instead of skin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6" r="7417"/>
          <a:stretch/>
        </p:blipFill>
        <p:spPr>
          <a:xfrm rot="5400000">
            <a:off x="8229942" y="1866284"/>
            <a:ext cx="3303256" cy="345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34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F-750 produce quality meter –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209757"/>
            <a:ext cx="5604146" cy="4311912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Users build their own custom model </a:t>
            </a:r>
          </a:p>
          <a:p>
            <a:r>
              <a:rPr lang="en-US" sz="2200" dirty="0"/>
              <a:t>Equipped with generic demonstration models:</a:t>
            </a:r>
          </a:p>
          <a:p>
            <a:pPr lvl="1"/>
            <a:r>
              <a:rPr lang="en-US" sz="2000" dirty="0"/>
              <a:t>Avocado</a:t>
            </a:r>
          </a:p>
          <a:p>
            <a:pPr lvl="1"/>
            <a:r>
              <a:rPr lang="en-US" sz="2000" dirty="0"/>
              <a:t>Mango</a:t>
            </a:r>
          </a:p>
          <a:p>
            <a:pPr lvl="1"/>
            <a:r>
              <a:rPr lang="en-US" sz="2000" dirty="0"/>
              <a:t>Apple</a:t>
            </a:r>
          </a:p>
          <a:p>
            <a:pPr lvl="1"/>
            <a:r>
              <a:rPr lang="en-US" sz="2000" dirty="0"/>
              <a:t>Pear</a:t>
            </a:r>
          </a:p>
          <a:p>
            <a:pPr lvl="1"/>
            <a:r>
              <a:rPr lang="en-US" sz="2000" dirty="0"/>
              <a:t>Cherry</a:t>
            </a:r>
          </a:p>
          <a:p>
            <a:pPr lvl="1"/>
            <a:r>
              <a:rPr lang="en-US" sz="2000" dirty="0"/>
              <a:t>Sultana</a:t>
            </a:r>
          </a:p>
          <a:p>
            <a:pPr lvl="1"/>
            <a:r>
              <a:rPr lang="en-US" sz="2000" dirty="0"/>
              <a:t>Kiwifruit</a:t>
            </a:r>
          </a:p>
          <a:p>
            <a:pPr lvl="1"/>
            <a:r>
              <a:rPr lang="en-US" sz="2000" dirty="0"/>
              <a:t>Persimmon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BDDD4-D421-4924-AE88-E3E2CEB67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262" y="1819355"/>
            <a:ext cx="5031825" cy="506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2391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30F2825C6F0546830F2FB81630AA45" ma:contentTypeVersion="4" ma:contentTypeDescription="Create a new document." ma:contentTypeScope="" ma:versionID="ab076144f0de2fa40d391bed5b6ef376">
  <xsd:schema xmlns:xsd="http://www.w3.org/2001/XMLSchema" xmlns:xs="http://www.w3.org/2001/XMLSchema" xmlns:p="http://schemas.microsoft.com/office/2006/metadata/properties" xmlns:ns2="c8f8f52b-b0fd-476b-b0e0-ac78261f35ad" targetNamespace="http://schemas.microsoft.com/office/2006/metadata/properties" ma:root="true" ma:fieldsID="61db8e57c6eb3ab862bdc516b9e0d135" ns2:_="">
    <xsd:import namespace="c8f8f52b-b0fd-476b-b0e0-ac78261f35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8f52b-b0fd-476b-b0e0-ac78261f3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722CF9-6BFC-448C-A1CD-6F74062E97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1EF97F-FA3A-4775-94E9-B5E62743A3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f8f52b-b0fd-476b-b0e0-ac78261f35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5CFBBC-4503-44C4-86E1-EC69F640BC27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c8f8f52b-b0fd-476b-b0e0-ac78261f35ad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10178</TotalTime>
  <Words>1374</Words>
  <Application>Microsoft Office PowerPoint</Application>
  <PresentationFormat>Widescreen</PresentationFormat>
  <Paragraphs>327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Calibri</vt:lpstr>
      <vt:lpstr>Gill Sans MT</vt:lpstr>
      <vt:lpstr>Myriad Pro</vt:lpstr>
      <vt:lpstr>Wingdings</vt:lpstr>
      <vt:lpstr>Wingdings 2</vt:lpstr>
      <vt:lpstr>Wingdings 3</vt:lpstr>
      <vt:lpstr>Dividend</vt:lpstr>
      <vt:lpstr>Felix instruments – Applied Food Science  sales training</vt:lpstr>
      <vt:lpstr>Overview</vt:lpstr>
      <vt:lpstr>Design | Engineer | Build</vt:lpstr>
      <vt:lpstr>About Felix Instruments – Applied Food Science</vt:lpstr>
      <vt:lpstr>Full Felix Instruments Product Line</vt:lpstr>
      <vt:lpstr>Full Felix Instruments Product Line - Continued</vt:lpstr>
      <vt:lpstr>F-750 produce quality meter – WHY we need it</vt:lpstr>
      <vt:lpstr>F-750 produce quality meter – How it works</vt:lpstr>
      <vt:lpstr>F-750 produce quality meter – Calibration</vt:lpstr>
      <vt:lpstr>Visual step-by-step guides</vt:lpstr>
      <vt:lpstr>F-750 produce quality meter - Uses</vt:lpstr>
      <vt:lpstr>F-750 produce quality meter - Advantages</vt:lpstr>
      <vt:lpstr>F-750 Competitors</vt:lpstr>
      <vt:lpstr>F-751 commodity-specific Produce quality meters</vt:lpstr>
      <vt:lpstr>F-751 produce quality meters - Advantages</vt:lpstr>
      <vt:lpstr>Ripening gases – Why they are important</vt:lpstr>
      <vt:lpstr>Theory of Operation – Ethylene measurement</vt:lpstr>
      <vt:lpstr>PolarCept Filter</vt:lpstr>
      <vt:lpstr>The F-900 Portable Ethylene Analyzer</vt:lpstr>
      <vt:lpstr>Applications</vt:lpstr>
      <vt:lpstr>The F-901R Accuripe &amp; F-901S accustore – precision atmosphere control</vt:lpstr>
      <vt:lpstr>F-901R Accuripe – precision atmosphere control</vt:lpstr>
      <vt:lpstr>F-901S Accustore – precision atmosphere control</vt:lpstr>
      <vt:lpstr>Handheld Gas analyzers</vt:lpstr>
      <vt:lpstr>Gas Analyzers – F-920 Check it! Gas analyzer</vt:lpstr>
      <vt:lpstr>F-940, F-950, and F-960</vt:lpstr>
      <vt:lpstr>Blog Post and Infographic</vt:lpstr>
      <vt:lpstr>F-940 Store it! Gas analyzer</vt:lpstr>
      <vt:lpstr>F-950 Three Gas analyzer</vt:lpstr>
      <vt:lpstr>F-960 Ripen it! Gas analyzer</vt:lpstr>
      <vt:lpstr>Applications – Continuous mode</vt:lpstr>
      <vt:lpstr>Applications – Trigger mode</vt:lpstr>
      <vt:lpstr>Calibration Schedules – available online</vt:lpstr>
      <vt:lpstr>Competitor information – Available on Distributor resource site</vt:lpstr>
      <vt:lpstr>Recommended sales activities</vt:lpstr>
      <vt:lpstr>Conferences to present Felix Instruments</vt:lpstr>
      <vt:lpstr>Key Customers</vt:lpstr>
      <vt:lpstr>Sales Opportunities</vt:lpstr>
      <vt:lpstr>Felix instruments direct sales pipeline</vt:lpstr>
      <vt:lpstr>Resources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Felix instruments  sales training</dc:title>
  <dc:creator>Andrea Melnychenko</dc:creator>
  <cp:lastModifiedBy>Stephen King</cp:lastModifiedBy>
  <cp:revision>95</cp:revision>
  <dcterms:created xsi:type="dcterms:W3CDTF">2015-11-05T01:12:20Z</dcterms:created>
  <dcterms:modified xsi:type="dcterms:W3CDTF">2019-10-10T17:56:04Z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0x0101003830F2825C6F0546830F2FB81630AA45</vt:lpwstr>
  </property>
</Properties>
</file>