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 id="2147483769" r:id="rId2"/>
    <p:sldMasterId id="2147483798" r:id="rId3"/>
  </p:sldMasterIdLst>
  <p:notesMasterIdLst>
    <p:notesMasterId r:id="rId24"/>
  </p:notesMasterIdLst>
  <p:sldIdLst>
    <p:sldId id="356" r:id="rId4"/>
    <p:sldId id="357" r:id="rId5"/>
    <p:sldId id="362" r:id="rId6"/>
    <p:sldId id="366" r:id="rId7"/>
    <p:sldId id="364" r:id="rId8"/>
    <p:sldId id="369" r:id="rId9"/>
    <p:sldId id="376" r:id="rId10"/>
    <p:sldId id="377" r:id="rId11"/>
    <p:sldId id="371" r:id="rId12"/>
    <p:sldId id="373" r:id="rId13"/>
    <p:sldId id="374" r:id="rId14"/>
    <p:sldId id="367" r:id="rId15"/>
    <p:sldId id="372" r:id="rId16"/>
    <p:sldId id="375" r:id="rId17"/>
    <p:sldId id="363" r:id="rId18"/>
    <p:sldId id="365" r:id="rId19"/>
    <p:sldId id="378" r:id="rId20"/>
    <p:sldId id="380" r:id="rId21"/>
    <p:sldId id="370" r:id="rId22"/>
    <p:sldId id="379"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008000"/>
    <a:srgbClr val="0000FF"/>
    <a:srgbClr val="99FF33"/>
    <a:srgbClr val="CC3300"/>
    <a:srgbClr val="FFFF66"/>
    <a:srgbClr val="777777"/>
    <a:srgbClr val="DDDD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17" autoAdjust="0"/>
  </p:normalViewPr>
  <p:slideViewPr>
    <p:cSldViewPr>
      <p:cViewPr varScale="1">
        <p:scale>
          <a:sx n="75" d="100"/>
          <a:sy n="75" d="100"/>
        </p:scale>
        <p:origin x="1236" y="7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5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4BEA852-E72A-4800-85A9-33B98D2E6914}" type="datetimeFigureOut">
              <a:rPr lang="en-US"/>
              <a:pPr>
                <a:defRPr/>
              </a:pPr>
              <a:t>8/20/2014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294C1FE-6249-4551-80CB-F3ECF37AC9CB}" type="slidenum">
              <a:rPr lang="en-US"/>
              <a:pPr>
                <a:defRPr/>
              </a:pPr>
              <a:t>‹#›</a:t>
            </a:fld>
            <a:endParaRPr lang="en-US" dirty="0"/>
          </a:p>
        </p:txBody>
      </p:sp>
    </p:spTree>
    <p:extLst>
      <p:ext uri="{BB962C8B-B14F-4D97-AF65-F5344CB8AC3E}">
        <p14:creationId xmlns:p14="http://schemas.microsoft.com/office/powerpoint/2010/main" val="27910412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94C1FE-6249-4551-80CB-F3ECF37AC9CB}" type="slidenum">
              <a:rPr lang="en-US" smtClean="0"/>
              <a:pPr>
                <a:defRPr/>
              </a:pPr>
              <a:t>17</a:t>
            </a:fld>
            <a:endParaRPr lang="en-US" dirty="0"/>
          </a:p>
        </p:txBody>
      </p:sp>
    </p:spTree>
    <p:extLst>
      <p:ext uri="{BB962C8B-B14F-4D97-AF65-F5344CB8AC3E}">
        <p14:creationId xmlns:p14="http://schemas.microsoft.com/office/powerpoint/2010/main" val="2882569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6C0D9A6C-C3AB-4AD5-BB93-FD919996A5CB}" type="slidenum">
              <a:rPr lang="en-US"/>
              <a:pPr>
                <a:defRPr/>
              </a:pPr>
              <a:t>‹#›</a:t>
            </a:fld>
            <a:endParaRPr lang="en-US" dirty="0"/>
          </a:p>
        </p:txBody>
      </p:sp>
      <p:sp>
        <p:nvSpPr>
          <p:cNvPr id="6" name="Date Placeholder 5"/>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4246741431"/>
      </p:ext>
    </p:extLst>
  </p:cSld>
  <p:clrMapOvr>
    <a:masterClrMapping/>
  </p:clrMapOvr>
  <p:transition spd="slow" advClick="0" advTm="8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1210F883-6779-438D-B8B9-199366CDC50C}" type="slidenum">
              <a:rPr lang="en-US"/>
              <a:pPr>
                <a:defRPr/>
              </a:pPr>
              <a:t>‹#›</a:t>
            </a:fld>
            <a:endParaRPr lang="en-US" dirty="0"/>
          </a:p>
        </p:txBody>
      </p:sp>
      <p:sp>
        <p:nvSpPr>
          <p:cNvPr id="6" name="Date Placeholder 5"/>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4289905169"/>
      </p:ext>
    </p:extLst>
  </p:cSld>
  <p:clrMapOvr>
    <a:masterClrMapping/>
  </p:clrMapOvr>
  <p:transition spd="slow" advClick="0" advTm="800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95464E56-1F38-4395-A7C2-87BB78173948}" type="slidenum">
              <a:rPr lang="en-US"/>
              <a:pPr>
                <a:defRPr/>
              </a:pPr>
              <a:t>‹#›</a:t>
            </a:fld>
            <a:endParaRPr lang="en-US" dirty="0"/>
          </a:p>
        </p:txBody>
      </p:sp>
      <p:sp>
        <p:nvSpPr>
          <p:cNvPr id="6" name="Date Placeholder 5"/>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975733341"/>
      </p:ext>
    </p:extLst>
  </p:cSld>
  <p:clrMapOvr>
    <a:masterClrMapping/>
  </p:clrMapOvr>
  <p:transition spd="slow" advClick="0" advTm="8000">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1"/>
          </p:nvPr>
        </p:nvSpPr>
        <p:spPr/>
        <p:txBody>
          <a:bodyPr/>
          <a:lstStyle>
            <a:lvl1pPr>
              <a:defRPr/>
            </a:lvl1pPr>
          </a:lstStyle>
          <a:p>
            <a:pPr>
              <a:defRPr/>
            </a:pPr>
            <a:fld id="{EC598B76-724C-4616-88A2-8D92E81B72A6}" type="slidenum">
              <a:rPr lang="en-US">
                <a:solidFill>
                  <a:srgbClr val="000000">
                    <a:tint val="75000"/>
                  </a:srgbClr>
                </a:solidFill>
              </a:rPr>
              <a:pPr>
                <a:defRPr/>
              </a:pPr>
              <a:t>‹#›</a:t>
            </a:fld>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11CA0B4C-E9E4-4B40-91C2-30C415E1452C}" type="slidenum">
              <a:rPr lang="en-US">
                <a:solidFill>
                  <a:srgbClr val="000000">
                    <a:tint val="75000"/>
                  </a:srgbClr>
                </a:solidFill>
              </a:rPr>
              <a:pPr>
                <a:defRPr/>
              </a:pPr>
              <a:t>‹#›</a:t>
            </a:fld>
            <a:endParaRPr lang="en-US" dirty="0">
              <a:solidFill>
                <a:srgbClr val="000000">
                  <a:tint val="75000"/>
                </a:srgbClr>
              </a:solidFill>
            </a:endParaRPr>
          </a:p>
        </p:txBody>
      </p:sp>
      <p:sp>
        <p:nvSpPr>
          <p:cNvPr id="7" name="Date Placeholder 6"/>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1799394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1"/>
          </p:nvPr>
        </p:nvSpPr>
        <p:spPr/>
        <p:txBody>
          <a:bodyPr/>
          <a:lstStyle>
            <a:lvl1pPr>
              <a:defRPr/>
            </a:lvl1pPr>
          </a:lstStyle>
          <a:p>
            <a:pPr>
              <a:defRPr/>
            </a:pPr>
            <a:fld id="{6F31A6CE-EFC2-474F-8D8E-4722E7D6D971}" type="slidenum">
              <a:rPr lang="en-US">
                <a:solidFill>
                  <a:srgbClr val="000000">
                    <a:tint val="75000"/>
                  </a:srgbClr>
                </a:solidFill>
              </a:rPr>
              <a:pPr>
                <a:defRPr/>
              </a:pPr>
              <a:t>‹#›</a:t>
            </a:fld>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B864D17-FCF7-4E28-86E5-71B9AA4CE130}" type="slidenum">
              <a:rPr lang="en-US">
                <a:solidFill>
                  <a:srgbClr val="000000">
                    <a:tint val="75000"/>
                  </a:srgbClr>
                </a:solidFill>
              </a:rPr>
              <a:pPr>
                <a:defRPr/>
              </a:pPr>
              <a:t>‹#›</a:t>
            </a:fld>
            <a:endParaRPr lang="en-US" dirty="0">
              <a:solidFill>
                <a:srgbClr val="000000">
                  <a:tint val="75000"/>
                </a:srgbClr>
              </a:solidFill>
            </a:endParaRPr>
          </a:p>
        </p:txBody>
      </p:sp>
      <p:sp>
        <p:nvSpPr>
          <p:cNvPr id="7" name="Date Placeholder 6"/>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1730315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1"/>
          </p:nvPr>
        </p:nvSpPr>
        <p:spPr/>
        <p:txBody>
          <a:bodyPr/>
          <a:lstStyle>
            <a:lvl1pPr>
              <a:defRPr/>
            </a:lvl1pPr>
          </a:lstStyle>
          <a:p>
            <a:pPr>
              <a:defRPr/>
            </a:pPr>
            <a:fld id="{C2F2BA97-AF65-4FF4-9CB0-A0C3A98AB4B7}" type="slidenum">
              <a:rPr lang="en-US">
                <a:solidFill>
                  <a:srgbClr val="000000">
                    <a:tint val="75000"/>
                  </a:srgbClr>
                </a:solidFill>
              </a:rPr>
              <a:pPr>
                <a:defRPr/>
              </a:pPr>
              <a:t>‹#›</a:t>
            </a:fld>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7A99C4C2-988F-4E4D-B132-4792583FEFD5}" type="slidenum">
              <a:rPr lang="en-US">
                <a:solidFill>
                  <a:srgbClr val="000000">
                    <a:tint val="75000"/>
                  </a:srgbClr>
                </a:solidFill>
              </a:rPr>
              <a:pPr>
                <a:defRPr/>
              </a:pPr>
              <a:t>‹#›</a:t>
            </a:fld>
            <a:endParaRPr lang="en-US" dirty="0">
              <a:solidFill>
                <a:srgbClr val="000000">
                  <a:tint val="75000"/>
                </a:srgbClr>
              </a:solidFill>
            </a:endParaRPr>
          </a:p>
        </p:txBody>
      </p:sp>
      <p:sp>
        <p:nvSpPr>
          <p:cNvPr id="7" name="Date Placeholder 6"/>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1916723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1"/>
          </p:nvPr>
        </p:nvSpPr>
        <p:spPr/>
        <p:txBody>
          <a:bodyPr/>
          <a:lstStyle>
            <a:lvl1pPr>
              <a:defRPr/>
            </a:lvl1pPr>
          </a:lstStyle>
          <a:p>
            <a:pPr>
              <a:defRPr/>
            </a:pPr>
            <a:fld id="{962E7D5C-D124-4A6A-89AC-DCCFF8537DD4}" type="slidenum">
              <a:rPr lang="en-US">
                <a:solidFill>
                  <a:srgbClr val="000000">
                    <a:tint val="75000"/>
                  </a:srgbClr>
                </a:solidFill>
              </a:rPr>
              <a:pPr>
                <a:defRPr/>
              </a:pPr>
              <a:t>‹#›</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803226E2-9D0C-4AA7-898A-F60F90753AF0}" type="slidenum">
              <a:rPr lang="en-US">
                <a:solidFill>
                  <a:srgbClr val="000000">
                    <a:tint val="75000"/>
                  </a:srgbClr>
                </a:solidFill>
              </a:rPr>
              <a:pPr>
                <a:defRPr/>
              </a:pPr>
              <a:t>‹#›</a:t>
            </a:fld>
            <a:endParaRPr lang="en-US" dirty="0">
              <a:solidFill>
                <a:srgbClr val="000000">
                  <a:tint val="75000"/>
                </a:srgbClr>
              </a:solidFill>
            </a:endParaRPr>
          </a:p>
        </p:txBody>
      </p:sp>
      <p:sp>
        <p:nvSpPr>
          <p:cNvPr id="8" name="Date Placeholder 7"/>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1334885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8" name="Slide Number Placeholder 7"/>
          <p:cNvSpPr>
            <a:spLocks noGrp="1"/>
          </p:cNvSpPr>
          <p:nvPr>
            <p:ph type="sldNum" sz="quarter" idx="11"/>
          </p:nvPr>
        </p:nvSpPr>
        <p:spPr/>
        <p:txBody>
          <a:bodyPr/>
          <a:lstStyle>
            <a:lvl1pPr>
              <a:defRPr/>
            </a:lvl1pPr>
          </a:lstStyle>
          <a:p>
            <a:pPr>
              <a:defRPr/>
            </a:pPr>
            <a:fld id="{1EF2EA92-4A3B-4D0D-A34F-0DEC6BCA9E4D}" type="slidenum">
              <a:rPr lang="en-US">
                <a:solidFill>
                  <a:srgbClr val="000000">
                    <a:tint val="75000"/>
                  </a:srgbClr>
                </a:solidFill>
              </a:rPr>
              <a:pPr>
                <a:defRPr/>
              </a:pPr>
              <a:t>‹#›</a:t>
            </a:fld>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E08541E5-D09B-4312-AEBA-C3536055072D}" type="slidenum">
              <a:rPr lang="en-US">
                <a:solidFill>
                  <a:srgbClr val="000000">
                    <a:tint val="75000"/>
                  </a:srgbClr>
                </a:solidFill>
              </a:rPr>
              <a:pPr>
                <a:defRPr/>
              </a:pPr>
              <a:t>‹#›</a:t>
            </a:fld>
            <a:endParaRPr lang="en-US" dirty="0">
              <a:solidFill>
                <a:srgbClr val="000000">
                  <a:tint val="75000"/>
                </a:srgbClr>
              </a:solidFill>
            </a:endParaRPr>
          </a:p>
        </p:txBody>
      </p:sp>
      <p:sp>
        <p:nvSpPr>
          <p:cNvPr id="10" name="Date Placeholder 9"/>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4273349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4" name="Slide Number Placeholder 3"/>
          <p:cNvSpPr>
            <a:spLocks noGrp="1"/>
          </p:cNvSpPr>
          <p:nvPr>
            <p:ph type="sldNum" sz="quarter" idx="11"/>
          </p:nvPr>
        </p:nvSpPr>
        <p:spPr/>
        <p:txBody>
          <a:bodyPr/>
          <a:lstStyle>
            <a:lvl1pPr>
              <a:defRPr/>
            </a:lvl1pPr>
          </a:lstStyle>
          <a:p>
            <a:pPr>
              <a:defRPr/>
            </a:pPr>
            <a:fld id="{AFAA3995-AA33-41FB-94DC-075C5CF06956}" type="slidenum">
              <a:rPr lang="en-US">
                <a:solidFill>
                  <a:srgbClr val="000000">
                    <a:tint val="75000"/>
                  </a:srgbClr>
                </a:solidFill>
              </a:rPr>
              <a:pPr>
                <a:defRPr/>
              </a:pPr>
              <a:t>‹#›</a:t>
            </a:fld>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2D5651C6-BF5B-4519-AFC8-FECD8430264B}" type="slidenum">
              <a:rPr lang="en-US">
                <a:solidFill>
                  <a:srgbClr val="000000">
                    <a:tint val="75000"/>
                  </a:srgbClr>
                </a:solidFill>
              </a:rPr>
              <a:pPr>
                <a:defRPr/>
              </a:pPr>
              <a:t>‹#›</a:t>
            </a:fld>
            <a:endParaRPr lang="en-US" dirty="0">
              <a:solidFill>
                <a:srgbClr val="000000">
                  <a:tint val="75000"/>
                </a:srgbClr>
              </a:solidFill>
            </a:endParaRPr>
          </a:p>
        </p:txBody>
      </p:sp>
      <p:sp>
        <p:nvSpPr>
          <p:cNvPr id="6" name="Date Placeholder 5"/>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3648844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F72CCCAB-2628-4366-B95C-CCC21715C9D8}" type="slidenum">
              <a:rPr lang="en-US">
                <a:solidFill>
                  <a:srgbClr val="000000">
                    <a:tint val="75000"/>
                  </a:srgbClr>
                </a:solidFill>
              </a:rPr>
              <a:pPr>
                <a:defRPr/>
              </a:pPr>
              <a:t>‹#›</a:t>
            </a:fld>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lvl1pPr>
              <a:defRPr/>
            </a:lvl1pPr>
          </a:lstStyle>
          <a:p>
            <a:pPr>
              <a:defRPr/>
            </a:pPr>
            <a:fld id="{76E878A7-1B27-493E-A751-548A3C70B12B}" type="slidenum">
              <a:rPr lang="en-US">
                <a:solidFill>
                  <a:srgbClr val="000000">
                    <a:tint val="75000"/>
                  </a:srgbClr>
                </a:solidFill>
              </a:rPr>
              <a:pPr>
                <a:defRPr/>
              </a:pPr>
              <a:t>‹#›</a:t>
            </a:fld>
            <a:endParaRPr lang="en-US" dirty="0">
              <a:solidFill>
                <a:srgbClr val="000000">
                  <a:tint val="75000"/>
                </a:srgbClr>
              </a:solidFill>
            </a:endParaRPr>
          </a:p>
        </p:txBody>
      </p:sp>
      <p:sp>
        <p:nvSpPr>
          <p:cNvPr id="5" name="Date Placeholder 4"/>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2994687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1"/>
          </p:nvPr>
        </p:nvSpPr>
        <p:spPr/>
        <p:txBody>
          <a:bodyPr/>
          <a:lstStyle>
            <a:lvl1pPr>
              <a:defRPr/>
            </a:lvl1pPr>
          </a:lstStyle>
          <a:p>
            <a:pPr>
              <a:defRPr/>
            </a:pPr>
            <a:fld id="{675E3F7B-3DB7-498B-B421-2E5764F866BA}" type="slidenum">
              <a:rPr lang="en-US">
                <a:solidFill>
                  <a:srgbClr val="000000">
                    <a:tint val="75000"/>
                  </a:srgbClr>
                </a:solidFill>
              </a:rPr>
              <a:pPr>
                <a:defRPr/>
              </a:pPr>
              <a:t>‹#›</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ABAB9FCA-F175-4545-BBAE-423617BC6655}" type="slidenum">
              <a:rPr lang="en-US">
                <a:solidFill>
                  <a:srgbClr val="000000">
                    <a:tint val="75000"/>
                  </a:srgbClr>
                </a:solidFill>
              </a:rPr>
              <a:pPr>
                <a:defRPr/>
              </a:pPr>
              <a:t>‹#›</a:t>
            </a:fld>
            <a:endParaRPr lang="en-US" dirty="0">
              <a:solidFill>
                <a:srgbClr val="000000">
                  <a:tint val="75000"/>
                </a:srgbClr>
              </a:solidFill>
            </a:endParaRPr>
          </a:p>
        </p:txBody>
      </p:sp>
      <p:sp>
        <p:nvSpPr>
          <p:cNvPr id="8" name="Date Placeholder 7"/>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65381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C1473D3E-E0FC-4F79-841D-F046E224F4A1}" type="slidenum">
              <a:rPr lang="en-US"/>
              <a:pPr>
                <a:defRPr/>
              </a:pPr>
              <a:t>‹#›</a:t>
            </a:fld>
            <a:endParaRPr lang="en-US" dirty="0"/>
          </a:p>
        </p:txBody>
      </p:sp>
      <p:sp>
        <p:nvSpPr>
          <p:cNvPr id="6" name="Date Placeholder 5"/>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296155707"/>
      </p:ext>
    </p:extLst>
  </p:cSld>
  <p:clrMapOvr>
    <a:masterClrMapping/>
  </p:clrMapOvr>
  <p:transition spd="slow" advClick="0" advTm="8000">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1"/>
          </p:nvPr>
        </p:nvSpPr>
        <p:spPr/>
        <p:txBody>
          <a:bodyPr/>
          <a:lstStyle>
            <a:lvl1pPr>
              <a:defRPr/>
            </a:lvl1pPr>
          </a:lstStyle>
          <a:p>
            <a:pPr>
              <a:defRPr/>
            </a:pPr>
            <a:fld id="{314A8F6F-488D-4FED-B3FC-3BB2112ADCDE}" type="slidenum">
              <a:rPr lang="en-US">
                <a:solidFill>
                  <a:srgbClr val="000000">
                    <a:tint val="75000"/>
                  </a:srgbClr>
                </a:solidFill>
              </a:rPr>
              <a:pPr>
                <a:defRPr/>
              </a:pPr>
              <a:t>‹#›</a:t>
            </a:fld>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A0C16248-B394-45E6-8FD0-46CD6AD7269D}" type="slidenum">
              <a:rPr lang="en-US">
                <a:solidFill>
                  <a:srgbClr val="000000">
                    <a:tint val="75000"/>
                  </a:srgbClr>
                </a:solidFill>
              </a:rPr>
              <a:pPr>
                <a:defRPr/>
              </a:pPr>
              <a:t>‹#›</a:t>
            </a:fld>
            <a:endParaRPr lang="en-US" dirty="0">
              <a:solidFill>
                <a:srgbClr val="000000">
                  <a:tint val="75000"/>
                </a:srgbClr>
              </a:solidFill>
            </a:endParaRPr>
          </a:p>
        </p:txBody>
      </p:sp>
      <p:sp>
        <p:nvSpPr>
          <p:cNvPr id="8" name="Date Placeholder 7"/>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4118490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1"/>
          </p:nvPr>
        </p:nvSpPr>
        <p:spPr/>
        <p:txBody>
          <a:bodyPr/>
          <a:lstStyle>
            <a:lvl1pPr>
              <a:defRPr/>
            </a:lvl1pPr>
          </a:lstStyle>
          <a:p>
            <a:pPr>
              <a:defRPr/>
            </a:pPr>
            <a:fld id="{7AD9BD77-4627-4CB0-AE1B-F344A00E3E0A}" type="slidenum">
              <a:rPr lang="en-US">
                <a:solidFill>
                  <a:srgbClr val="000000">
                    <a:tint val="75000"/>
                  </a:srgbClr>
                </a:solidFill>
              </a:rPr>
              <a:pPr>
                <a:defRPr/>
              </a:pPr>
              <a:t>‹#›</a:t>
            </a:fld>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2251B9E-034A-4001-B2CA-4ABF00C3B6A4}" type="slidenum">
              <a:rPr lang="en-US">
                <a:solidFill>
                  <a:srgbClr val="000000">
                    <a:tint val="75000"/>
                  </a:srgbClr>
                </a:solidFill>
              </a:rPr>
              <a:pPr>
                <a:defRPr/>
              </a:pPr>
              <a:t>‹#›</a:t>
            </a:fld>
            <a:endParaRPr lang="en-US" dirty="0">
              <a:solidFill>
                <a:srgbClr val="000000">
                  <a:tint val="75000"/>
                </a:srgbClr>
              </a:solidFill>
            </a:endParaRPr>
          </a:p>
        </p:txBody>
      </p:sp>
      <p:sp>
        <p:nvSpPr>
          <p:cNvPr id="7" name="Date Placeholder 6"/>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3365701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1"/>
          </p:nvPr>
        </p:nvSpPr>
        <p:spPr/>
        <p:txBody>
          <a:bodyPr/>
          <a:lstStyle>
            <a:lvl1pPr>
              <a:defRPr/>
            </a:lvl1pPr>
          </a:lstStyle>
          <a:p>
            <a:pPr>
              <a:defRPr/>
            </a:pPr>
            <a:fld id="{B4AF1DFB-73D5-49FB-BD36-B00700274622}" type="slidenum">
              <a:rPr lang="en-US">
                <a:solidFill>
                  <a:srgbClr val="000000">
                    <a:tint val="75000"/>
                  </a:srgbClr>
                </a:solidFill>
              </a:rPr>
              <a:pPr>
                <a:defRPr/>
              </a:pPr>
              <a:t>‹#›</a:t>
            </a:fld>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E88E67F-5272-47A8-818A-7F62EB124F62}" type="slidenum">
              <a:rPr lang="en-US">
                <a:solidFill>
                  <a:srgbClr val="000000">
                    <a:tint val="75000"/>
                  </a:srgbClr>
                </a:solidFill>
              </a:rPr>
              <a:pPr>
                <a:defRPr/>
              </a:pPr>
              <a:t>‹#›</a:t>
            </a:fld>
            <a:endParaRPr lang="en-US" dirty="0">
              <a:solidFill>
                <a:srgbClr val="000000">
                  <a:tint val="75000"/>
                </a:srgbClr>
              </a:solidFill>
            </a:endParaRPr>
          </a:p>
        </p:txBody>
      </p:sp>
      <p:sp>
        <p:nvSpPr>
          <p:cNvPr id="7" name="Date Placeholder 6"/>
          <p:cNvSpPr>
            <a:spLocks noGrp="1"/>
          </p:cNvSpPr>
          <p:nvPr>
            <p:ph type="dt" sz="half" idx="13"/>
          </p:nvPr>
        </p:nvSpPr>
        <p:spPr/>
        <p:txBody>
          <a:bodyPr/>
          <a:lstStyle>
            <a:lvl1pPr>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1084662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11CA0B4C-E9E4-4B40-91C2-30C415E1452C}"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79944319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4B864D17-FCF7-4E28-86E5-71B9AA4CE130}"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7751646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7A99C4C2-988F-4E4D-B132-4792583FEFD5}"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18037109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pPr>
              <a:defRPr/>
            </a:pPr>
            <a:fld id="{803226E2-9D0C-4AA7-898A-F60F90753AF0}"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24986857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pPr>
              <a:defRPr/>
            </a:pPr>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pPr>
              <a:defRPr/>
            </a:pPr>
            <a:fld id="{E08541E5-D09B-4312-AEBA-C3536055072D}"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023977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pPr>
              <a:defRPr/>
            </a:pP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pPr>
              <a:defRPr/>
            </a:pPr>
            <a:fld id="{2D5651C6-BF5B-4519-AFC8-FECD8430264B}"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3174487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pPr>
              <a:defRPr/>
            </a:pPr>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pPr>
              <a:defRPr/>
            </a:pPr>
            <a:fld id="{76E878A7-1B27-493E-A751-548A3C70B12B}"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7802312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30AD62DB-960D-4068-9A33-596BE7D0D185}" type="slidenum">
              <a:rPr lang="en-US"/>
              <a:pPr>
                <a:defRPr/>
              </a:pPr>
              <a:t>‹#›</a:t>
            </a:fld>
            <a:endParaRPr lang="en-US" dirty="0"/>
          </a:p>
        </p:txBody>
      </p:sp>
      <p:sp>
        <p:nvSpPr>
          <p:cNvPr id="6" name="Date Placeholder 5"/>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70340459"/>
      </p:ext>
    </p:extLst>
  </p:cSld>
  <p:clrMapOvr>
    <a:masterClrMapping/>
  </p:clrMapOvr>
  <p:transition spd="slow" advClick="0" advTm="8000">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pPr>
              <a:defRPr/>
            </a:pPr>
            <a:fld id="{ABAB9FCA-F175-4545-BBAE-423617BC6655}"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78001347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pPr>
              <a:defRPr/>
            </a:pPr>
            <a:fld id="{A0C16248-B394-45E6-8FD0-46CD6AD7269D}"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91688784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B3BB57F2-E179-4D20-B71D-C27EBFAFC26A}"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9493883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B3BB57F2-E179-4D20-B71D-C27EBFAFC26A}" type="slidenum">
              <a:rPr lang="en-US" smtClean="0">
                <a:solidFill>
                  <a:srgbClr val="000000">
                    <a:tint val="75000"/>
                  </a:srgbClr>
                </a:solidFill>
              </a:rPr>
              <a:pPr>
                <a:defRPr/>
              </a:pPr>
              <a:t>‹#›</a:t>
            </a:fld>
            <a:endParaRPr lang="en-US" dirty="0">
              <a:solidFill>
                <a:srgbClr val="000000">
                  <a:tint val="75000"/>
                </a:srgb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2527539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B3BB57F2-E179-4D20-B71D-C27EBFAFC26A}"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408488846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B3BB57F2-E179-4D20-B71D-C27EBFAFC26A}" type="slidenum">
              <a:rPr lang="en-US" smtClean="0">
                <a:solidFill>
                  <a:srgbClr val="000000">
                    <a:tint val="75000"/>
                  </a:srgbClr>
                </a:solidFill>
              </a:rPr>
              <a:pPr>
                <a:defRPr/>
              </a:pPr>
              <a:t>‹#›</a:t>
            </a:fld>
            <a:endParaRPr lang="en-US" dirty="0">
              <a:solidFill>
                <a:srgbClr val="000000">
                  <a:tint val="75000"/>
                </a:srgb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8739291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B3BB57F2-E179-4D20-B71D-C27EBFAFC26A}"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84083197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22251B9E-034A-4001-B2CA-4ABF00C3B6A4}"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360193417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pPr>
              <a:defRPr/>
            </a:pPr>
            <a:fld id="{2E88E67F-5272-47A8-818A-7F62EB124F62}" type="slidenum">
              <a:rPr lang="en-US" smtClean="0">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29454614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EF4E1356-0258-4648-978D-C2F99AB3A8BC}" type="slidenum">
              <a:rPr lang="en-US"/>
              <a:pPr>
                <a:defRPr/>
              </a:pPr>
              <a:t>‹#›</a:t>
            </a:fld>
            <a:endParaRPr lang="en-US" dirty="0"/>
          </a:p>
        </p:txBody>
      </p:sp>
      <p:sp>
        <p:nvSpPr>
          <p:cNvPr id="7" name="Date Placeholder 6"/>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493266712"/>
      </p:ext>
    </p:extLst>
  </p:cSld>
  <p:clrMapOvr>
    <a:masterClrMapping/>
  </p:clrMapOvr>
  <p:transition spd="slow" advClick="0" advTm="8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defRPr/>
            </a:pPr>
            <a:endParaRPr lang="en-US"/>
          </a:p>
        </p:txBody>
      </p:sp>
      <p:sp>
        <p:nvSpPr>
          <p:cNvPr id="8" name="Slide Number Placeholder 7"/>
          <p:cNvSpPr>
            <a:spLocks noGrp="1"/>
          </p:cNvSpPr>
          <p:nvPr>
            <p:ph type="sldNum" sz="quarter" idx="11"/>
          </p:nvPr>
        </p:nvSpPr>
        <p:spPr/>
        <p:txBody>
          <a:bodyPr/>
          <a:lstStyle>
            <a:lvl1pPr>
              <a:defRPr/>
            </a:lvl1pPr>
          </a:lstStyle>
          <a:p>
            <a:pPr>
              <a:defRPr/>
            </a:pPr>
            <a:fld id="{1AF3D049-E5A8-4F1F-91A9-5E4B8FE57168}" type="slidenum">
              <a:rPr lang="en-US"/>
              <a:pPr>
                <a:defRPr/>
              </a:pPr>
              <a:t>‹#›</a:t>
            </a:fld>
            <a:endParaRPr lang="en-US" dirty="0"/>
          </a:p>
        </p:txBody>
      </p:sp>
      <p:sp>
        <p:nvSpPr>
          <p:cNvPr id="9" name="Date Placeholder 8"/>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238535996"/>
      </p:ext>
    </p:extLst>
  </p:cSld>
  <p:clrMapOvr>
    <a:masterClrMapping/>
  </p:clrMapOvr>
  <p:transition spd="slow" advClick="0" advTm="8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pPr>
              <a:defRPr/>
            </a:pPr>
            <a:fld id="{043945E4-27E1-4EBF-B591-FDA5610392BA}" type="slidenum">
              <a:rPr lang="en-US"/>
              <a:pPr>
                <a:defRPr/>
              </a:pPr>
              <a:t>‹#›</a:t>
            </a:fld>
            <a:endParaRPr lang="en-US" dirty="0"/>
          </a:p>
        </p:txBody>
      </p:sp>
      <p:sp>
        <p:nvSpPr>
          <p:cNvPr id="5" name="Date Placeholder 4"/>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821459301"/>
      </p:ext>
    </p:extLst>
  </p:cSld>
  <p:clrMapOvr>
    <a:masterClrMapping/>
  </p:clrMapOvr>
  <p:transition spd="slow" advClick="0" advTm="8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a:p>
        </p:txBody>
      </p:sp>
      <p:sp>
        <p:nvSpPr>
          <p:cNvPr id="3" name="Slide Number Placeholder 2"/>
          <p:cNvSpPr>
            <a:spLocks noGrp="1"/>
          </p:cNvSpPr>
          <p:nvPr>
            <p:ph type="sldNum" sz="quarter" idx="11"/>
          </p:nvPr>
        </p:nvSpPr>
        <p:spPr/>
        <p:txBody>
          <a:bodyPr/>
          <a:lstStyle>
            <a:lvl1pPr>
              <a:defRPr/>
            </a:lvl1pPr>
          </a:lstStyle>
          <a:p>
            <a:pPr>
              <a:defRPr/>
            </a:pPr>
            <a:fld id="{785F57E3-A7C9-4F94-BD40-0A41669853EC}" type="slidenum">
              <a:rPr lang="en-US"/>
              <a:pPr>
                <a:defRPr/>
              </a:pPr>
              <a:t>‹#›</a:t>
            </a:fld>
            <a:endParaRPr lang="en-US" dirty="0"/>
          </a:p>
        </p:txBody>
      </p:sp>
      <p:sp>
        <p:nvSpPr>
          <p:cNvPr id="4"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527855996"/>
      </p:ext>
    </p:extLst>
  </p:cSld>
  <p:clrMapOvr>
    <a:masterClrMapping/>
  </p:clrMapOvr>
  <p:transition spd="slow" advClick="0" advTm="8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0B2F4F25-C356-4BA0-9135-BEF48257BB32}" type="slidenum">
              <a:rPr lang="en-US"/>
              <a:pPr>
                <a:defRPr/>
              </a:pPr>
              <a:t>‹#›</a:t>
            </a:fld>
            <a:endParaRPr lang="en-US" dirty="0"/>
          </a:p>
        </p:txBody>
      </p:sp>
      <p:sp>
        <p:nvSpPr>
          <p:cNvPr id="7" name="Date Placeholder 6"/>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464514850"/>
      </p:ext>
    </p:extLst>
  </p:cSld>
  <p:clrMapOvr>
    <a:masterClrMapping/>
  </p:clrMapOvr>
  <p:transition spd="slow" advClick="0" advTm="800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2B2C01A3-8B4A-4CBE-BDA0-FA9DAB471147}" type="slidenum">
              <a:rPr lang="en-US"/>
              <a:pPr>
                <a:defRPr/>
              </a:pPr>
              <a:t>‹#›</a:t>
            </a:fld>
            <a:endParaRPr lang="en-US" dirty="0"/>
          </a:p>
        </p:txBody>
      </p:sp>
      <p:sp>
        <p:nvSpPr>
          <p:cNvPr id="7" name="Date Placeholder 6"/>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845016677"/>
      </p:ext>
    </p:extLst>
  </p:cSld>
  <p:clrMapOvr>
    <a:masterClrMapping/>
  </p:clrMapOvr>
  <p:transition spd="slow" advClick="0" advTm="800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19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19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pic>
        <p:nvPicPr>
          <p:cNvPr id="10" name="Content Placeholder 9" descr="Wheat Image.jpg"/>
          <p:cNvPicPr>
            <a:picLocks noGrp="1" noChangeAspect="1"/>
          </p:cNvPicPr>
          <p:nvPr/>
        </p:nvPicPr>
        <p:blipFill>
          <a:stretch>
            <a:fillRect/>
          </a:stretch>
        </p:blipFill>
        <p:spPr>
          <a:xfrm>
            <a:off x="914400" y="1295400"/>
            <a:ext cx="6762750" cy="4495800"/>
          </a:xfrm>
          <a:blipFill dpi="0" rotWithShape="1">
            <a:blip r:embed="rId13" cstate="print"/>
            <a:srcRect/>
            <a:tile tx="0" ty="0" sx="100000" sy="100000" flip="none" algn="tl"/>
          </a:blipFill>
          <a:effectLst>
            <a:outerShdw blurRad="50800" dist="50800" dir="5400000" algn="ctr" rotWithShape="0">
              <a:schemeClr val="bg1"/>
            </a:outerShdw>
          </a:effectLst>
        </p:spPr>
      </p:pic>
      <p:pic>
        <p:nvPicPr>
          <p:cNvPr id="2" name="Content Placeholder 9" descr="Wheat Image.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14400" y="1295400"/>
            <a:ext cx="6762750" cy="4495800"/>
          </a:xfrm>
          <a:prstGeom prst="rect">
            <a:avLst/>
          </a:prstGeom>
          <a:blipFill dpi="0" rotWithShape="1">
            <a:blip r:embed="rId13"/>
            <a:srcRect/>
            <a:tile tx="0" ty="0" sx="100000" sy="100000" flip="none" algn="tl"/>
          </a:blipFill>
          <a:ln>
            <a:noFill/>
          </a:ln>
          <a:effectLst>
            <a:outerShdw dist="50800" dir="54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userDrawn="1"/>
        </p:nvSpPr>
        <p:spPr bwMode="auto">
          <a:xfrm>
            <a:off x="0" y="0"/>
            <a:ext cx="9144000" cy="1371600"/>
          </a:xfrm>
          <a:prstGeom prst="rect">
            <a:avLst/>
          </a:prstGeom>
          <a:gradFill rotWithShape="1">
            <a:gsLst>
              <a:gs pos="0">
                <a:srgbClr val="3D7638"/>
              </a:gs>
              <a:gs pos="100000">
                <a:srgbClr val="65B846"/>
              </a:gs>
            </a:gsLst>
            <a:lin ang="5400000" scaled="1"/>
          </a:gradFill>
          <a:ln w="9525">
            <a:noFill/>
            <a:miter lim="800000"/>
            <a:headEnd/>
            <a:tailEnd/>
          </a:ln>
          <a:effec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algn="ctr"/>
            <a:endParaRPr lang="en-US" sz="3600">
              <a:solidFill>
                <a:schemeClr val="bg1"/>
              </a:solidFill>
              <a:effectLst>
                <a:outerShdw blurRad="38100" dist="38100" dir="2700000" algn="tl">
                  <a:srgbClr val="000000"/>
                </a:outerShdw>
              </a:effectLst>
            </a:endParaRPr>
          </a:p>
        </p:txBody>
      </p:sp>
      <p:sp>
        <p:nvSpPr>
          <p:cNvPr id="251914" name="Rectangle 10"/>
          <p:cNvSpPr>
            <a:spLocks noChangeArrowheads="1"/>
          </p:cNvSpPr>
          <p:nvPr userDrawn="1"/>
        </p:nvSpPr>
        <p:spPr bwMode="auto">
          <a:xfrm>
            <a:off x="685800" y="1371600"/>
            <a:ext cx="7772400" cy="4419600"/>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Rectangle 6"/>
          <p:cNvSpPr>
            <a:spLocks noGrp="1" noChangeArrowheads="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79E2E42-76B3-47E6-BE83-6B8B6686C2B0}" type="slidenum">
              <a:rPr lang="en-US"/>
              <a:pPr>
                <a:defRPr/>
              </a:pPr>
              <a:t>‹#›</a:t>
            </a:fld>
            <a:endParaRPr lang="en-US" dirty="0"/>
          </a:p>
        </p:txBody>
      </p:sp>
      <p:sp>
        <p:nvSpPr>
          <p:cNvPr id="7" name="Rectangle 4"/>
          <p:cNvSpPr>
            <a:spLocks noGrp="1" noChangeArrowheads="1"/>
          </p:cNvSpPr>
          <p:nvPr>
            <p:ph type="dt" sz="half" idx="2"/>
          </p:nvPr>
        </p:nvSpPr>
        <p:spPr>
          <a:xfrm>
            <a:off x="76200" y="6432550"/>
            <a:ext cx="2133600" cy="365125"/>
          </a:xfrm>
          <a:prstGeom prst="rect">
            <a:avLst/>
          </a:prstGeom>
        </p:spPr>
        <p:txBody>
          <a:bodyPr vert="horz" lIns="91440" tIns="45720" rIns="91440" bIns="45720" rtlCol="0" anchor="ctr"/>
          <a:lstStyle>
            <a:lvl1pP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pic>
        <p:nvPicPr>
          <p:cNvPr id="251924" name="Picture 20" descr="green logo rectangl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400800" y="6138863"/>
            <a:ext cx="2590800" cy="41433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spd="slow" advClick="0" advTm="8000">
    <p:fade thruBlk="1"/>
  </p:transition>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a:solidFill>
            <a:schemeClr val="tx1"/>
          </a:solidFill>
          <a:latin typeface="+mn-lt"/>
        </a:defRPr>
      </a:lvl2pPr>
      <a:lvl3pPr marL="1143000" indent="-228600" algn="l" rtl="0" fontAlgn="base">
        <a:spcBef>
          <a:spcPct val="20000"/>
        </a:spcBef>
        <a:spcAft>
          <a:spcPct val="0"/>
        </a:spcAft>
        <a:buFont typeface="Arial" charset="0"/>
        <a:buChar char="•"/>
        <a:defRPr sz="2400">
          <a:solidFill>
            <a:schemeClr val="tx1"/>
          </a:solidFill>
          <a:latin typeface="+mn-lt"/>
        </a:defRPr>
      </a:lvl3pPr>
      <a:lvl4pPr marL="1600200" indent="-228600" algn="l" rtl="0" fontAlgn="base">
        <a:spcBef>
          <a:spcPct val="20000"/>
        </a:spcBef>
        <a:spcAft>
          <a:spcPct val="0"/>
        </a:spcAft>
        <a:buFont typeface="Arial" charset="0"/>
        <a:buChar char="–"/>
        <a:defRPr sz="2000">
          <a:solidFill>
            <a:schemeClr val="tx1"/>
          </a:solidFill>
          <a:latin typeface="+mn-lt"/>
        </a:defRPr>
      </a:lvl4pPr>
      <a:lvl5pPr marL="2057400" indent="-228600" algn="l" rtl="0" fontAlgn="base">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Rectangle 5"/>
          <p:cNvSpPr>
            <a:spLocks noGrp="1" noChangeArrowheads="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srgbClr val="000000">
                  <a:tint val="75000"/>
                </a:srgbClr>
              </a:solidFill>
            </a:endParaRPr>
          </a:p>
        </p:txBody>
      </p:sp>
      <p:sp>
        <p:nvSpPr>
          <p:cNvPr id="37893" name="Content Placeholder 9" descr="Wheat Image.jpg"/>
          <p:cNvSpPr>
            <a:spLocks noGrp="1" noChangeAspect="1"/>
          </p:cNvSpPr>
          <p:nvPr/>
        </p:nvSpPr>
        <p:spPr bwMode="auto">
          <a:xfrm>
            <a:off x="914400" y="1295400"/>
            <a:ext cx="6762750" cy="4495800"/>
          </a:xfrm>
          <a:prstGeom prst="rect">
            <a:avLst/>
          </a:prstGeom>
          <a:blipFill dpi="0" rotWithShape="1">
            <a:blip r:embed="rId13"/>
            <a:srcRect/>
            <a:tile tx="0" ty="0" sx="100000" sy="100000" flip="none" algn="tl"/>
          </a:blipFill>
          <a:ln w="9525">
            <a:noFill/>
            <a:miter lim="800000"/>
            <a:headEnd/>
            <a:tailEnd/>
          </a:ln>
          <a:effectLst>
            <a:outerShdw dist="50800" dir="5400000" algn="ctr" rotWithShape="0">
              <a:schemeClr val="bg1"/>
            </a:outerShdw>
          </a:effectLst>
        </p:spPr>
        <p:txBody>
          <a:bodyPr/>
          <a:lstStyle/>
          <a:p>
            <a:endParaRPr lang="en-US">
              <a:solidFill>
                <a:srgbClr val="000000"/>
              </a:solidFill>
            </a:endParaRPr>
          </a:p>
        </p:txBody>
      </p:sp>
      <p:pic>
        <p:nvPicPr>
          <p:cNvPr id="2" name="Content Placeholder 9" descr="Wheat Image.jpg"/>
          <p:cNvPicPr>
            <a:picLocks noChangeAspect="1"/>
          </p:cNvPicPr>
          <p:nvPr/>
        </p:nvPicPr>
        <p:blipFill>
          <a:blip r:embed="rId14"/>
          <a:srcRect/>
          <a:stretch>
            <a:fillRect/>
          </a:stretch>
        </p:blipFill>
        <p:spPr bwMode="auto">
          <a:xfrm>
            <a:off x="914400" y="1295400"/>
            <a:ext cx="6762750" cy="4495800"/>
          </a:xfrm>
          <a:prstGeom prst="rect">
            <a:avLst/>
          </a:prstGeom>
          <a:blipFill dpi="0" rotWithShape="1">
            <a:blip r:embed="rId13"/>
            <a:srcRect/>
            <a:tile tx="0" ty="0" sx="100000" sy="100000" flip="none" algn="tl"/>
          </a:blipFill>
          <a:ln w="9525">
            <a:noFill/>
            <a:miter lim="800000"/>
            <a:headEnd/>
            <a:tailEnd/>
          </a:ln>
          <a:effectLst>
            <a:outerShdw dist="50800" dir="5400000" algn="ctr" rotWithShape="0">
              <a:schemeClr val="bg1"/>
            </a:outerShdw>
          </a:effectLst>
        </p:spPr>
      </p:pic>
      <p:sp>
        <p:nvSpPr>
          <p:cNvPr id="9" name="Rectangle 2"/>
          <p:cNvSpPr txBox="1">
            <a:spLocks noChangeArrowheads="1"/>
          </p:cNvSpPr>
          <p:nvPr/>
        </p:nvSpPr>
        <p:spPr bwMode="auto">
          <a:xfrm>
            <a:off x="0" y="0"/>
            <a:ext cx="9144000" cy="1371600"/>
          </a:xfrm>
          <a:prstGeom prst="rect">
            <a:avLst/>
          </a:prstGeom>
          <a:gradFill rotWithShape="1">
            <a:gsLst>
              <a:gs pos="0">
                <a:srgbClr val="3D7638"/>
              </a:gs>
              <a:gs pos="100000">
                <a:srgbClr val="65B846"/>
              </a:gs>
            </a:gsLst>
            <a:lin ang="5400000" scaled="1"/>
          </a:gradFill>
          <a:ln w="9525">
            <a:noFill/>
            <a:miter lim="800000"/>
            <a:headEnd/>
            <a:tailEnd/>
          </a:ln>
          <a:effectLst/>
        </p:spPr>
        <p:txBody>
          <a:bodyPr anchor="ctr"/>
          <a:lstStyle/>
          <a:p>
            <a:pPr algn="ctr">
              <a:defRPr/>
            </a:pPr>
            <a:endParaRPr lang="en-US" sz="3600">
              <a:solidFill>
                <a:srgbClr val="FFFFFF"/>
              </a:solidFill>
              <a:effectLst>
                <a:outerShdw blurRad="38100" dist="38100" dir="2700000" algn="tl">
                  <a:srgbClr val="000000"/>
                </a:outerShdw>
              </a:effectLst>
              <a:latin typeface="Calibri"/>
            </a:endParaRPr>
          </a:p>
        </p:txBody>
      </p:sp>
      <p:sp>
        <p:nvSpPr>
          <p:cNvPr id="27655" name="Rectangle 7"/>
          <p:cNvSpPr>
            <a:spLocks noChangeArrowheads="1"/>
          </p:cNvSpPr>
          <p:nvPr/>
        </p:nvSpPr>
        <p:spPr bwMode="auto">
          <a:xfrm>
            <a:off x="685800" y="1371600"/>
            <a:ext cx="7772400" cy="4419600"/>
          </a:xfrm>
          <a:prstGeom prst="rect">
            <a:avLst/>
          </a:prstGeom>
          <a:solidFill>
            <a:schemeClr val="bg1">
              <a:alpha val="50000"/>
            </a:schemeClr>
          </a:solidFill>
          <a:ln w="9525">
            <a:noFill/>
            <a:miter lim="800000"/>
            <a:headEnd/>
            <a:tailEnd/>
          </a:ln>
          <a:effectLst/>
        </p:spPr>
        <p:txBody>
          <a:bodyPr wrap="none" anchor="ctr"/>
          <a:lstStyle/>
          <a:p>
            <a:pPr>
              <a:defRPr/>
            </a:pPr>
            <a:endParaRPr lang="en-US">
              <a:solidFill>
                <a:srgbClr val="000000"/>
              </a:solidFill>
            </a:endParaRPr>
          </a:p>
        </p:txBody>
      </p:sp>
      <p:sp>
        <p:nvSpPr>
          <p:cNvPr id="11" name="Rectangle 10"/>
          <p:cNvSpPr/>
          <p:nvPr/>
        </p:nvSpPr>
        <p:spPr>
          <a:xfrm>
            <a:off x="0" y="5791200"/>
            <a:ext cx="9144000" cy="1066800"/>
          </a:xfrm>
          <a:prstGeom prst="rect">
            <a:avLst/>
          </a:prstGeom>
          <a:solidFill>
            <a:srgbClr val="739D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ln w="10160">
                  <a:solidFill>
                    <a:srgbClr val="4F81BD"/>
                  </a:solidFill>
                  <a:prstDash val="solid"/>
                </a:ln>
                <a:solidFill>
                  <a:srgbClr val="FFFFFF"/>
                </a:solidFill>
                <a:effectLst>
                  <a:outerShdw blurRad="38100" dist="32000" dir="5400000" algn="tl">
                    <a:srgbClr val="000000">
                      <a:alpha val="30000"/>
                    </a:srgbClr>
                  </a:outerShdw>
                </a:effectLst>
              </a:rPr>
              <a:t>www.cid-inc.com</a:t>
            </a:r>
          </a:p>
        </p:txBody>
      </p:sp>
      <p:sp>
        <p:nvSpPr>
          <p:cNvPr id="3" name="Rectangle 6"/>
          <p:cNvSpPr>
            <a:spLocks noGrp="1" noChangeArrowheads="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4214791-0C87-4785-90A1-64BA40C04D3F}" type="slidenum">
              <a:rPr lang="en-US">
                <a:solidFill>
                  <a:srgbClr val="000000">
                    <a:tint val="75000"/>
                  </a:srgbClr>
                </a:solidFill>
              </a:rPr>
              <a:pPr>
                <a:defRPr/>
              </a:pPr>
              <a:t>‹#›</a:t>
            </a:fld>
            <a:endParaRPr lang="en-US" dirty="0">
              <a:solidFill>
                <a:srgbClr val="000000">
                  <a:tint val="75000"/>
                </a:srgbClr>
              </a:solidFill>
            </a:endParaRPr>
          </a:p>
        </p:txBody>
      </p:sp>
      <p:sp>
        <p:nvSpPr>
          <p:cNvPr id="4" name="Rectangle 6"/>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200">
                <a:solidFill>
                  <a:schemeClr val="tx1">
                    <a:tint val="75000"/>
                  </a:schemeClr>
                </a:solidFill>
                <a:latin typeface="+mn-lt"/>
                <a:cs typeface="+mn-cs"/>
              </a:defRPr>
            </a:lvl1pPr>
          </a:lstStyle>
          <a:p>
            <a:pPr>
              <a:defRPr/>
            </a:pPr>
            <a:fld id="{B3BB57F2-E179-4D20-B71D-C27EBFAFC26A}" type="slidenum">
              <a:rPr lang="en-US">
                <a:solidFill>
                  <a:srgbClr val="000000">
                    <a:tint val="75000"/>
                  </a:srgbClr>
                </a:solidFill>
              </a:rPr>
              <a:pPr>
                <a:defRPr/>
              </a:pPr>
              <a:t>‹#›</a:t>
            </a:fld>
            <a:endParaRPr lang="en-US" dirty="0">
              <a:solidFill>
                <a:srgbClr val="000000">
                  <a:tint val="75000"/>
                </a:srgbClr>
              </a:solidFill>
            </a:endParaRPr>
          </a:p>
        </p:txBody>
      </p:sp>
      <p:sp>
        <p:nvSpPr>
          <p:cNvPr id="7" name="Rectangle 4"/>
          <p:cNvSpPr>
            <a:spLocks noGrp="1" noChangeArrowheads="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cs typeface="+mn-cs"/>
              </a:defRPr>
            </a:lvl1pPr>
          </a:lstStyle>
          <a:p>
            <a:pPr>
              <a:defRPr/>
            </a:pPr>
            <a:endParaRPr lang="en-US">
              <a:solidFill>
                <a:srgbClr val="000000">
                  <a:tint val="75000"/>
                </a:srgbClr>
              </a:solidFill>
            </a:endParaRPr>
          </a:p>
        </p:txBody>
      </p:sp>
    </p:spTree>
    <p:extLst>
      <p:ext uri="{BB962C8B-B14F-4D97-AF65-F5344CB8AC3E}">
        <p14:creationId xmlns:p14="http://schemas.microsoft.com/office/powerpoint/2010/main" val="316099659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spd="slow" advClick="0" advTm="8000">
    <p:fade thruBlk="1"/>
  </p:transition>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D79E2E42-76B3-47E6-BE83-6B8B6686C2B0}" type="slidenum">
              <a:rPr lang="en-US" smtClean="0"/>
              <a:pPr>
                <a:defRPr/>
              </a:pPr>
              <a:t>‹#›</a:t>
            </a:fld>
            <a:endParaRPr lang="en-US" dirty="0"/>
          </a:p>
        </p:txBody>
      </p:sp>
    </p:spTree>
    <p:extLst>
      <p:ext uri="{BB962C8B-B14F-4D97-AF65-F5344CB8AC3E}">
        <p14:creationId xmlns:p14="http://schemas.microsoft.com/office/powerpoint/2010/main" val="157685846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Lst>
  <p:transition spd="slow">
    <p:fade thruBlk="1"/>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4.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hyperlink" Target="http://cid-inc.com/Software/Beta/CI-800/Internal/"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80234"/>
            <a:ext cx="8534400" cy="1470025"/>
          </a:xfrm>
        </p:spPr>
        <p:txBody>
          <a:bodyPr/>
          <a:lstStyle/>
          <a:p>
            <a:pPr algn="l"/>
            <a:r>
              <a:rPr lang="en-US" dirty="0" smtClean="0"/>
              <a:t>CI-800 LED Experimentation </a:t>
            </a:r>
            <a:r>
              <a:rPr lang="en-US" dirty="0" smtClean="0"/>
              <a:t/>
            </a:r>
            <a:br>
              <a:rPr lang="en-US" dirty="0" smtClean="0"/>
            </a:br>
            <a:r>
              <a:rPr lang="en-US" dirty="0" smtClean="0"/>
              <a:t>System</a:t>
            </a:r>
            <a:endParaRPr lang="en-US" dirty="0"/>
          </a:p>
        </p:txBody>
      </p:sp>
      <p:sp>
        <p:nvSpPr>
          <p:cNvPr id="3" name="Subtitle 2"/>
          <p:cNvSpPr>
            <a:spLocks noGrp="1"/>
          </p:cNvSpPr>
          <p:nvPr>
            <p:ph type="subTitle" idx="1"/>
          </p:nvPr>
        </p:nvSpPr>
        <p:spPr>
          <a:xfrm>
            <a:off x="76200" y="5791200"/>
            <a:ext cx="3810000" cy="838200"/>
          </a:xfrm>
        </p:spPr>
        <p:txBody>
          <a:bodyPr/>
          <a:lstStyle/>
          <a:p>
            <a:r>
              <a:rPr lang="en-US" dirty="0" smtClean="0"/>
              <a:t>Conducted </a:t>
            </a:r>
            <a:r>
              <a:rPr lang="en-US" dirty="0" smtClean="0"/>
              <a:t>by: Brienne Meyer</a:t>
            </a:r>
          </a:p>
          <a:p>
            <a:r>
              <a:rPr lang="en-US" dirty="0" smtClean="0"/>
              <a:t>bmeyer@cid-inc.com</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981200"/>
            <a:ext cx="5410200" cy="360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580589"/>
      </p:ext>
    </p:extLst>
  </p:cSld>
  <p:clrMapOvr>
    <a:masterClrMapping/>
  </p:clrMapOvr>
  <p:transition spd="slow" advClick="0" advTm="8000">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CI-800 Hardware</a:t>
            </a:r>
            <a:endParaRPr lang="en-US" dirty="0"/>
          </a:p>
        </p:txBody>
      </p:sp>
      <p:sp>
        <p:nvSpPr>
          <p:cNvPr id="4" name="Content Placeholder 3"/>
          <p:cNvSpPr>
            <a:spLocks noGrp="1"/>
          </p:cNvSpPr>
          <p:nvPr>
            <p:ph idx="1"/>
          </p:nvPr>
        </p:nvSpPr>
        <p:spPr>
          <a:xfrm>
            <a:off x="457200" y="1600200"/>
            <a:ext cx="8229600" cy="3218815"/>
          </a:xfrm>
        </p:spPr>
        <p:txBody>
          <a:bodyPr>
            <a:normAutofit fontScale="92500" lnSpcReduction="20000"/>
          </a:bodyPr>
          <a:lstStyle/>
          <a:p>
            <a:pPr marL="0" indent="0">
              <a:buNone/>
            </a:pPr>
            <a:r>
              <a:rPr lang="en-US" sz="2400" dirty="0" smtClean="0"/>
              <a:t>CI-800 </a:t>
            </a:r>
            <a:r>
              <a:rPr lang="en-US" sz="2400" dirty="0"/>
              <a:t>package consists of 6 components:</a:t>
            </a:r>
          </a:p>
          <a:p>
            <a:pPr lvl="0"/>
            <a:r>
              <a:rPr lang="en-US" sz="2400" dirty="0"/>
              <a:t>LED light bar</a:t>
            </a:r>
          </a:p>
          <a:p>
            <a:pPr lvl="0"/>
            <a:r>
              <a:rPr lang="en-US" sz="2400" dirty="0"/>
              <a:t>Control </a:t>
            </a:r>
            <a:r>
              <a:rPr lang="en-US" sz="2400" dirty="0" smtClean="0"/>
              <a:t>box</a:t>
            </a:r>
            <a:endParaRPr lang="en-US" sz="2400" dirty="0"/>
          </a:p>
          <a:p>
            <a:r>
              <a:rPr lang="en-US" sz="2400" dirty="0"/>
              <a:t>CI-800 User </a:t>
            </a:r>
            <a:r>
              <a:rPr lang="en-US" sz="2400" dirty="0" smtClean="0"/>
              <a:t>Manual</a:t>
            </a:r>
          </a:p>
          <a:p>
            <a:r>
              <a:rPr lang="en-US" sz="2400" dirty="0" smtClean="0"/>
              <a:t>Installation CD</a:t>
            </a:r>
            <a:endParaRPr lang="en-US" sz="2400" dirty="0"/>
          </a:p>
          <a:p>
            <a:pPr lvl="0"/>
            <a:r>
              <a:rPr lang="en-US" sz="2400" dirty="0"/>
              <a:t>2 light bar mounting brackets</a:t>
            </a:r>
          </a:p>
          <a:p>
            <a:pPr lvl="0"/>
            <a:r>
              <a:rPr lang="en-US" sz="2400" dirty="0"/>
              <a:t>4 screws</a:t>
            </a:r>
          </a:p>
          <a:p>
            <a:pPr lvl="0"/>
            <a:r>
              <a:rPr lang="en-US" sz="2400" dirty="0" smtClean="0"/>
              <a:t>A/C </a:t>
            </a:r>
            <a:r>
              <a:rPr lang="en-US" sz="2400" dirty="0"/>
              <a:t>power cord for the control box</a:t>
            </a:r>
          </a:p>
          <a:p>
            <a:endParaRPr lang="en-US"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4800600" y="2057400"/>
            <a:ext cx="4190999" cy="2057400"/>
          </a:xfrm>
          <a:prstGeom prst="rect">
            <a:avLst/>
          </a:prstGeom>
          <a:ln w="38100">
            <a:solidFill>
              <a:schemeClr val="accent1"/>
            </a:solidFill>
          </a:ln>
        </p:spPr>
      </p:pic>
    </p:spTree>
    <p:extLst>
      <p:ext uri="{BB962C8B-B14F-4D97-AF65-F5344CB8AC3E}">
        <p14:creationId xmlns:p14="http://schemas.microsoft.com/office/powerpoint/2010/main" val="3254927713"/>
      </p:ext>
    </p:extLst>
  </p:cSld>
  <p:clrMapOvr>
    <a:masterClrMapping/>
  </p:clrMapOvr>
  <p:transition spd="slow" advClick="0" advTm="8000">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CI-800 Network Setup</a:t>
            </a:r>
            <a:endParaRPr lang="en-US" dirty="0"/>
          </a:p>
        </p:txBody>
      </p:sp>
      <p:sp>
        <p:nvSpPr>
          <p:cNvPr id="3" name="Content Placeholder 2"/>
          <p:cNvSpPr>
            <a:spLocks noGrp="1"/>
          </p:cNvSpPr>
          <p:nvPr>
            <p:ph idx="1"/>
          </p:nvPr>
        </p:nvSpPr>
        <p:spPr>
          <a:xfrm>
            <a:off x="584198" y="1600200"/>
            <a:ext cx="6347714" cy="3880773"/>
          </a:xfrm>
        </p:spPr>
        <p:txBody>
          <a:bodyPr/>
          <a:lstStyle/>
          <a:p>
            <a:pPr marL="514350" indent="-514350">
              <a:buFont typeface="+mj-lt"/>
              <a:buAutoNum type="arabicPeriod"/>
            </a:pPr>
            <a:r>
              <a:rPr lang="en-US" dirty="0" smtClean="0"/>
              <a:t>Turn on control box</a:t>
            </a:r>
          </a:p>
          <a:p>
            <a:pPr marL="514350" indent="-514350">
              <a:buFont typeface="+mj-lt"/>
              <a:buAutoNum type="arabicPeriod"/>
            </a:pPr>
            <a:r>
              <a:rPr lang="en-US" dirty="0" smtClean="0"/>
              <a:t>Navigate to Connect to a Network</a:t>
            </a:r>
          </a:p>
          <a:p>
            <a:pPr marL="514350" indent="-514350">
              <a:buFont typeface="+mj-lt"/>
              <a:buAutoNum type="arabicPeriod"/>
            </a:pPr>
            <a:r>
              <a:rPr lang="en-US" dirty="0" smtClean="0"/>
              <a:t>Select CI-800_XXX</a:t>
            </a:r>
          </a:p>
          <a:p>
            <a:pPr marL="514350" indent="-514350">
              <a:buFont typeface="+mj-lt"/>
              <a:buAutoNum type="arabicPeriod"/>
            </a:pPr>
            <a:r>
              <a:rPr lang="en-US" dirty="0" smtClean="0"/>
              <a:t>Wait 2 minutes for computer and CI-800 to connect</a:t>
            </a:r>
          </a:p>
          <a:p>
            <a:pPr marL="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359"/>
          <a:stretch/>
        </p:blipFill>
        <p:spPr>
          <a:xfrm>
            <a:off x="6172200" y="3982871"/>
            <a:ext cx="2787692" cy="2548615"/>
          </a:xfrm>
          <a:prstGeom prst="rect">
            <a:avLst/>
          </a:prstGeom>
        </p:spPr>
      </p:pic>
    </p:spTree>
    <p:extLst>
      <p:ext uri="{BB962C8B-B14F-4D97-AF65-F5344CB8AC3E}">
        <p14:creationId xmlns:p14="http://schemas.microsoft.com/office/powerpoint/2010/main" val="1466162015"/>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3553813"/>
            <a:ext cx="4959380" cy="330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descr="sloppy fluorescent r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343400" y="3553813"/>
            <a:ext cx="4800600" cy="33041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le 4"/>
          <p:cNvSpPr>
            <a:spLocks noGrp="1"/>
          </p:cNvSpPr>
          <p:nvPr>
            <p:ph type="title"/>
          </p:nvPr>
        </p:nvSpPr>
        <p:spPr>
          <a:xfrm>
            <a:off x="0" y="152400"/>
            <a:ext cx="7467600" cy="1320800"/>
          </a:xfrm>
        </p:spPr>
        <p:txBody>
          <a:bodyPr/>
          <a:lstStyle/>
          <a:p>
            <a:r>
              <a:rPr lang="en-US" dirty="0" smtClean="0"/>
              <a:t>CI-800 LED vs. Fluorescent Light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62902282"/>
              </p:ext>
            </p:extLst>
          </p:nvPr>
        </p:nvGraphicFramePr>
        <p:xfrm>
          <a:off x="1834861" y="990600"/>
          <a:ext cx="5017078" cy="2410028"/>
        </p:xfrm>
        <a:graphic>
          <a:graphicData uri="http://schemas.openxmlformats.org/drawingml/2006/table">
            <a:tbl>
              <a:tblPr firstRow="1" bandRow="1">
                <a:tableStyleId>{5C22544A-7EE6-4342-B048-85BDC9FD1C3A}</a:tableStyleId>
              </a:tblPr>
              <a:tblGrid>
                <a:gridCol w="2959678"/>
                <a:gridCol w="2057400"/>
              </a:tblGrid>
              <a:tr h="365760">
                <a:tc>
                  <a:txBody>
                    <a:bodyPr/>
                    <a:lstStyle/>
                    <a:p>
                      <a:pPr algn="ctr"/>
                      <a:r>
                        <a:rPr lang="en-US" baseline="0" dirty="0" smtClean="0"/>
                        <a:t>CI-800 LED </a:t>
                      </a:r>
                      <a:r>
                        <a:rPr lang="en-US" dirty="0" smtClean="0"/>
                        <a:t>Pro</a:t>
                      </a:r>
                      <a:r>
                        <a:rPr lang="en-US" baseline="0" dirty="0" smtClean="0"/>
                        <a:t>’s</a:t>
                      </a:r>
                      <a:endParaRPr lang="en-US" dirty="0"/>
                    </a:p>
                  </a:txBody>
                  <a:tcPr/>
                </a:tc>
                <a:tc>
                  <a:txBody>
                    <a:bodyPr/>
                    <a:lstStyle/>
                    <a:p>
                      <a:pPr algn="ctr"/>
                      <a:r>
                        <a:rPr lang="en-US" baseline="0" dirty="0" smtClean="0"/>
                        <a:t>Fluorescent Con’s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50% less electricity</a:t>
                      </a:r>
                      <a:endParaRPr lang="en-US" dirty="0"/>
                    </a:p>
                  </a:txBody>
                  <a:tcPr/>
                </a:tc>
                <a:tc>
                  <a:txBody>
                    <a:bodyPr/>
                    <a:lstStyle/>
                    <a:p>
                      <a:r>
                        <a:rPr lang="en-US" dirty="0" smtClean="0"/>
                        <a:t>Sloppy</a:t>
                      </a:r>
                      <a:endParaRPr lang="en-US" dirty="0"/>
                    </a:p>
                  </a:txBody>
                  <a:tcPr/>
                </a:tc>
              </a:tr>
              <a:tr h="388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Cool operation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Wasteful</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hazardous waste</a:t>
                      </a:r>
                      <a:endParaRPr lang="en-US" dirty="0"/>
                    </a:p>
                  </a:txBody>
                  <a:tcPr/>
                </a:tc>
                <a:tc>
                  <a:txBody>
                    <a:bodyPr/>
                    <a:lstStyle/>
                    <a:p>
                      <a:r>
                        <a:rPr lang="en-US" dirty="0" smtClean="0"/>
                        <a:t>Inefficient</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3300"/>
                          </a:solidFill>
                        </a:rPr>
                        <a:t>High LED entry cost is paid back over time </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753858211"/>
      </p:ext>
    </p:extLst>
  </p:cSld>
  <p:clrMapOvr>
    <a:masterClrMapping/>
  </p:clrMapOvr>
  <p:transition spd="slow" advClick="0" advTm="8000">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162800" cy="1320800"/>
          </a:xfrm>
        </p:spPr>
        <p:txBody>
          <a:bodyPr/>
          <a:lstStyle/>
          <a:p>
            <a:r>
              <a:rPr lang="en-US" dirty="0"/>
              <a:t>CI-800 </a:t>
            </a:r>
            <a:r>
              <a:rPr lang="en-US" dirty="0" smtClean="0"/>
              <a:t>vs</a:t>
            </a:r>
            <a:r>
              <a:rPr lang="en-US" dirty="0"/>
              <a:t>. Fluorescent </a:t>
            </a:r>
            <a:r>
              <a:rPr lang="en-US" dirty="0" smtClean="0"/>
              <a:t>Continued</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1981200" y="1371600"/>
            <a:ext cx="5038090" cy="5397817"/>
          </a:xfrm>
          <a:prstGeom prst="rect">
            <a:avLst/>
          </a:prstGeom>
          <a:ln w="38100">
            <a:solidFill>
              <a:schemeClr val="accent1"/>
            </a:solidFill>
          </a:ln>
        </p:spPr>
      </p:pic>
    </p:spTree>
    <p:extLst>
      <p:ext uri="{BB962C8B-B14F-4D97-AF65-F5344CB8AC3E}">
        <p14:creationId xmlns:p14="http://schemas.microsoft.com/office/powerpoint/2010/main" val="4159927131"/>
      </p:ext>
    </p:extLst>
  </p:cSld>
  <p:clrMapOvr>
    <a:masterClrMapping/>
  </p:clrMapOvr>
  <p:transition spd="slow" advClick="0" advTm="800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934200" cy="1320800"/>
          </a:xfrm>
        </p:spPr>
        <p:txBody>
          <a:bodyPr/>
          <a:lstStyle/>
          <a:p>
            <a:r>
              <a:rPr lang="en-US" dirty="0"/>
              <a:t>CI-800 vs. </a:t>
            </a:r>
            <a:r>
              <a:rPr lang="en-US" dirty="0" smtClean="0"/>
              <a:t>Fluorescent Light III</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48678832"/>
              </p:ext>
            </p:extLst>
          </p:nvPr>
        </p:nvGraphicFramePr>
        <p:xfrm>
          <a:off x="533400" y="990600"/>
          <a:ext cx="6553200" cy="2294245"/>
        </p:xfrm>
        <a:graphic>
          <a:graphicData uri="http://schemas.openxmlformats.org/drawingml/2006/table">
            <a:tbl>
              <a:tblPr firstRow="1" bandRow="1">
                <a:tableStyleId>{5C22544A-7EE6-4342-B048-85BDC9FD1C3A}</a:tableStyleId>
              </a:tblPr>
              <a:tblGrid>
                <a:gridCol w="2004508"/>
                <a:gridCol w="1272092"/>
                <a:gridCol w="1638300"/>
                <a:gridCol w="1638300"/>
              </a:tblGrid>
              <a:tr h="327035">
                <a:tc>
                  <a:txBody>
                    <a:bodyPr/>
                    <a:lstStyle/>
                    <a:p>
                      <a:pPr algn="ctr"/>
                      <a:endParaRPr lang="en-US" dirty="0"/>
                    </a:p>
                  </a:txBody>
                  <a:tcPr/>
                </a:tc>
                <a:tc>
                  <a:txBody>
                    <a:bodyPr/>
                    <a:lstStyle/>
                    <a:p>
                      <a:pPr algn="ctr"/>
                      <a:r>
                        <a:rPr lang="en-US" dirty="0" smtClean="0"/>
                        <a:t>CI-800</a:t>
                      </a:r>
                      <a:endParaRPr lang="en-US" dirty="0"/>
                    </a:p>
                  </a:txBody>
                  <a:tcPr/>
                </a:tc>
                <a:tc>
                  <a:txBody>
                    <a:bodyPr/>
                    <a:lstStyle/>
                    <a:p>
                      <a:pPr algn="ctr"/>
                      <a:r>
                        <a:rPr lang="en-US" dirty="0" smtClean="0"/>
                        <a:t>T8 Fluorescent</a:t>
                      </a:r>
                      <a:endParaRPr lang="en-US" dirty="0"/>
                    </a:p>
                  </a:txBody>
                  <a:tcPr/>
                </a:tc>
                <a:tc>
                  <a:txBody>
                    <a:bodyPr/>
                    <a:lstStyle/>
                    <a:p>
                      <a:pPr algn="ctr"/>
                      <a:r>
                        <a:rPr lang="en-US" dirty="0" smtClean="0"/>
                        <a:t>T5 Fluorescent</a:t>
                      </a:r>
                      <a:endParaRPr lang="en-US" dirty="0"/>
                    </a:p>
                  </a:txBody>
                  <a:tcPr/>
                </a:tc>
              </a:tr>
              <a:tr h="392442">
                <a:tc>
                  <a:txBody>
                    <a:bodyPr/>
                    <a:lstStyle/>
                    <a:p>
                      <a:r>
                        <a:rPr lang="en-US" dirty="0" smtClean="0"/>
                        <a:t>Operating</a:t>
                      </a:r>
                      <a:r>
                        <a:rPr lang="en-US" baseline="0" dirty="0" smtClean="0"/>
                        <a:t> Temp</a:t>
                      </a:r>
                      <a:endParaRPr lang="en-US" dirty="0"/>
                    </a:p>
                  </a:txBody>
                  <a:tcPr/>
                </a:tc>
                <a:tc>
                  <a:txBody>
                    <a:bodyPr/>
                    <a:lstStyle/>
                    <a:p>
                      <a:r>
                        <a:rPr lang="en-US" dirty="0" smtClean="0"/>
                        <a:t>-20-60</a:t>
                      </a:r>
                      <a:r>
                        <a:rPr lang="en-US" baseline="30000" dirty="0" smtClean="0"/>
                        <a:t>O</a:t>
                      </a:r>
                      <a:r>
                        <a:rPr lang="en-US" dirty="0" smtClean="0"/>
                        <a:t>C</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25</a:t>
                      </a:r>
                      <a:r>
                        <a:rPr lang="en-US" baseline="30000" dirty="0" smtClean="0"/>
                        <a:t>O</a:t>
                      </a:r>
                      <a:r>
                        <a:rPr lang="en-US" dirty="0" smtClean="0"/>
                        <a:t>C</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35</a:t>
                      </a:r>
                      <a:r>
                        <a:rPr lang="en-US" baseline="30000" dirty="0" smtClean="0"/>
                        <a:t>O</a:t>
                      </a:r>
                      <a:r>
                        <a:rPr lang="en-US" dirty="0" smtClean="0"/>
                        <a:t>C</a:t>
                      </a:r>
                      <a:endParaRPr lang="en-US" dirty="0"/>
                    </a:p>
                  </a:txBody>
                  <a:tcPr/>
                </a:tc>
              </a:tr>
              <a:tr h="392442">
                <a:tc>
                  <a:txBody>
                    <a:bodyPr/>
                    <a:lstStyle/>
                    <a:p>
                      <a:r>
                        <a:rPr lang="en-US" dirty="0" smtClean="0"/>
                        <a:t>Lifespan (hours)</a:t>
                      </a:r>
                      <a:endParaRPr lang="en-US" dirty="0"/>
                    </a:p>
                  </a:txBody>
                  <a:tcPr/>
                </a:tc>
                <a:tc>
                  <a:txBody>
                    <a:bodyPr/>
                    <a:lstStyle/>
                    <a:p>
                      <a:r>
                        <a:rPr lang="en-US" dirty="0" smtClean="0"/>
                        <a:t>50,000</a:t>
                      </a:r>
                      <a:endParaRPr lang="en-US" dirty="0"/>
                    </a:p>
                  </a:txBody>
                  <a:tcPr/>
                </a:tc>
                <a:tc>
                  <a:txBody>
                    <a:bodyPr/>
                    <a:lstStyle/>
                    <a:p>
                      <a:r>
                        <a:rPr lang="en-US" dirty="0" smtClean="0"/>
                        <a:t>20,000</a:t>
                      </a:r>
                      <a:endParaRPr lang="en-US" dirty="0"/>
                    </a:p>
                  </a:txBody>
                  <a:tcPr/>
                </a:tc>
                <a:tc>
                  <a:txBody>
                    <a:bodyPr/>
                    <a:lstStyle/>
                    <a:p>
                      <a:r>
                        <a:rPr lang="en-US" dirty="0" smtClean="0"/>
                        <a:t>16,000</a:t>
                      </a:r>
                      <a:endParaRPr lang="en-US" dirty="0"/>
                    </a:p>
                  </a:txBody>
                  <a:tcPr/>
                </a:tc>
              </a:tr>
              <a:tr h="869281">
                <a:tc>
                  <a:txBody>
                    <a:bodyPr/>
                    <a:lstStyle/>
                    <a:p>
                      <a:r>
                        <a:rPr lang="en-US" dirty="0" smtClean="0"/>
                        <a:t>Operating</a:t>
                      </a:r>
                      <a:r>
                        <a:rPr lang="en-US" baseline="0" dirty="0" smtClean="0"/>
                        <a:t> Frequency (Hz)</a:t>
                      </a:r>
                      <a:endParaRPr lang="en-US" dirty="0"/>
                    </a:p>
                  </a:txBody>
                  <a:tcPr/>
                </a:tc>
                <a:tc>
                  <a:txBody>
                    <a:bodyPr/>
                    <a:lstStyle/>
                    <a:p>
                      <a:r>
                        <a:rPr lang="en-US" dirty="0" smtClean="0"/>
                        <a:t>50-60</a:t>
                      </a:r>
                      <a:endParaRPr lang="en-US" dirty="0"/>
                    </a:p>
                  </a:txBody>
                  <a:tcPr/>
                </a:tc>
                <a:tc>
                  <a:txBody>
                    <a:bodyPr/>
                    <a:lstStyle/>
                    <a:p>
                      <a:r>
                        <a:rPr lang="en-US" dirty="0" smtClean="0"/>
                        <a:t>40-50</a:t>
                      </a:r>
                      <a:endParaRPr lang="en-US" dirty="0"/>
                    </a:p>
                  </a:txBody>
                  <a:tcPr/>
                </a:tc>
                <a:tc>
                  <a:txBody>
                    <a:bodyPr/>
                    <a:lstStyle/>
                    <a:p>
                      <a:r>
                        <a:rPr lang="en-US" dirty="0" smtClean="0"/>
                        <a:t>50-60</a:t>
                      </a:r>
                      <a:endParaRPr lang="en-US" dirty="0"/>
                    </a:p>
                  </a:txBody>
                  <a:tcPr/>
                </a:tc>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505200"/>
            <a:ext cx="3352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0" y="6488668"/>
            <a:ext cx="3276600" cy="369332"/>
          </a:xfrm>
          <a:prstGeom prst="rect">
            <a:avLst/>
          </a:prstGeom>
          <a:noFill/>
        </p:spPr>
        <p:txBody>
          <a:bodyPr wrap="square" rtlCol="0">
            <a:spAutoFit/>
          </a:bodyPr>
          <a:lstStyle/>
          <a:p>
            <a:r>
              <a:rPr lang="en-US" b="1" dirty="0">
                <a:solidFill>
                  <a:schemeClr val="accent3"/>
                </a:solidFill>
              </a:rPr>
              <a:t>Source: tropicalfishsite.com</a:t>
            </a:r>
          </a:p>
        </p:txBody>
      </p:sp>
    </p:spTree>
    <p:extLst>
      <p:ext uri="{BB962C8B-B14F-4D97-AF65-F5344CB8AC3E}">
        <p14:creationId xmlns:p14="http://schemas.microsoft.com/office/powerpoint/2010/main" val="902006621"/>
      </p:ext>
    </p:extLst>
  </p:cSld>
  <p:clrMapOvr>
    <a:masterClrMapping/>
  </p:clrMapOvr>
  <p:transition spd="slow" advClick="0" advTm="800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CI-800 Applications</a:t>
            </a:r>
            <a:endParaRPr lang="en-US" dirty="0"/>
          </a:p>
        </p:txBody>
      </p:sp>
      <p:sp>
        <p:nvSpPr>
          <p:cNvPr id="3" name="Content Placeholder 2"/>
          <p:cNvSpPr>
            <a:spLocks noGrp="1"/>
          </p:cNvSpPr>
          <p:nvPr>
            <p:ph idx="1"/>
          </p:nvPr>
        </p:nvSpPr>
        <p:spPr>
          <a:xfrm>
            <a:off x="228600" y="1456402"/>
            <a:ext cx="6347714" cy="3880773"/>
          </a:xfrm>
        </p:spPr>
        <p:txBody>
          <a:bodyPr/>
          <a:lstStyle/>
          <a:p>
            <a:r>
              <a:rPr lang="en-US" dirty="0"/>
              <a:t>Shelf-mounted for easy installation</a:t>
            </a:r>
          </a:p>
          <a:p>
            <a:r>
              <a:rPr lang="en-US" dirty="0"/>
              <a:t>Replaces fluorescents</a:t>
            </a:r>
          </a:p>
          <a:p>
            <a:endParaRPr lang="en-US" dirty="0"/>
          </a:p>
        </p:txBody>
      </p:sp>
      <p:pic>
        <p:nvPicPr>
          <p:cNvPr id="4" name="Picture 7" descr="ci-800-in-action-2 crop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953000" y="2286000"/>
            <a:ext cx="4038600" cy="1622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0" descr="relative Ps efficiency spect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28600" y="2540000"/>
            <a:ext cx="3695700" cy="2187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0" name="Picture 2" descr="C:\Users\Barry\Pictures\CI-800\Heirloom Romaine Lettuce, Geb Impact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3990975"/>
            <a:ext cx="4038600" cy="2692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 y="5879252"/>
            <a:ext cx="4572000" cy="923330"/>
          </a:xfrm>
          <a:prstGeom prst="rect">
            <a:avLst/>
          </a:prstGeom>
          <a:solidFill>
            <a:srgbClr val="008000"/>
          </a:solidFill>
        </p:spPr>
        <p:txBody>
          <a:bodyPr wrap="square" rtlCol="0">
            <a:spAutoFit/>
          </a:bodyPr>
          <a:lstStyle/>
          <a:p>
            <a:pPr algn="ctr"/>
            <a:r>
              <a:rPr lang="en-US" b="1" dirty="0" smtClean="0"/>
              <a:t>Heirloom Tomatoes under CI-800</a:t>
            </a:r>
          </a:p>
          <a:p>
            <a:pPr algn="r"/>
            <a:r>
              <a:rPr lang="en-US" dirty="0" smtClean="0"/>
              <a:t>James Chang, </a:t>
            </a:r>
            <a:r>
              <a:rPr lang="en-US" dirty="0" err="1" smtClean="0"/>
              <a:t>Geb</a:t>
            </a:r>
            <a:r>
              <a:rPr lang="en-US" dirty="0" smtClean="0"/>
              <a:t> Impact Technology Co.</a:t>
            </a:r>
          </a:p>
          <a:p>
            <a:pPr algn="ctr"/>
            <a:r>
              <a:rPr lang="en-US" dirty="0" smtClean="0"/>
              <a:t>University Collaboration, Hong Kong</a:t>
            </a:r>
            <a:endParaRPr lang="en-US" dirty="0"/>
          </a:p>
        </p:txBody>
      </p:sp>
    </p:spTree>
    <p:extLst>
      <p:ext uri="{BB962C8B-B14F-4D97-AF65-F5344CB8AC3E}">
        <p14:creationId xmlns:p14="http://schemas.microsoft.com/office/powerpoint/2010/main" val="1219348747"/>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7170"/>
                                        </p:tgtEl>
                                        <p:attrNameLst>
                                          <p:attrName>style.visibility</p:attrName>
                                        </p:attrNameLst>
                                      </p:cBhvr>
                                      <p:to>
                                        <p:strVal val="visible"/>
                                      </p:to>
                                    </p:set>
                                    <p:animEffect transition="in" filter="wheel(1)">
                                      <p:cBhvr>
                                        <p:cTn id="32" dur="2000"/>
                                        <p:tgtEl>
                                          <p:spTgt spid="717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209800"/>
            <a:ext cx="5721350" cy="2343078"/>
          </a:xfrm>
        </p:spPr>
        <p:txBody>
          <a:bodyPr>
            <a:normAutofit fontScale="92500"/>
          </a:bodyPr>
          <a:lstStyle/>
          <a:p>
            <a:r>
              <a:rPr lang="en-US" sz="2800" dirty="0"/>
              <a:t>Arabidopsis and other plant growth </a:t>
            </a:r>
            <a:r>
              <a:rPr lang="en-US" sz="2800" dirty="0" smtClean="0"/>
              <a:t>rooms</a:t>
            </a:r>
          </a:p>
          <a:p>
            <a:r>
              <a:rPr lang="en-US" sz="2800" dirty="0"/>
              <a:t>Tissue </a:t>
            </a:r>
            <a:r>
              <a:rPr lang="en-US" sz="2800" dirty="0" smtClean="0"/>
              <a:t>culture </a:t>
            </a:r>
            <a:r>
              <a:rPr lang="en-US" sz="2800" dirty="0"/>
              <a:t>&amp; </a:t>
            </a:r>
            <a:r>
              <a:rPr lang="en-US" sz="2800" dirty="0" smtClean="0"/>
              <a:t>plant propagation</a:t>
            </a:r>
          </a:p>
          <a:p>
            <a:r>
              <a:rPr lang="en-US" sz="2800" dirty="0"/>
              <a:t>Algae Cultivation and Insect Rearing</a:t>
            </a:r>
          </a:p>
        </p:txBody>
      </p:sp>
      <p:pic>
        <p:nvPicPr>
          <p:cNvPr id="4" name="Picture 7" descr="arabidopsis shel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006" y="-24244"/>
            <a:ext cx="3235993" cy="49388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6" descr="plant propag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096000" y="4914630"/>
            <a:ext cx="3048000" cy="196068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12"/>
          <p:cNvSpPr txBox="1">
            <a:spLocks noChangeArrowheads="1"/>
          </p:cNvSpPr>
          <p:nvPr/>
        </p:nvSpPr>
        <p:spPr bwMode="auto">
          <a:xfrm>
            <a:off x="6096000"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dirty="0">
                <a:solidFill>
                  <a:schemeClr val="bg1"/>
                </a:solidFill>
              </a:rPr>
              <a:t>Source:  freshplaza.com</a:t>
            </a:r>
          </a:p>
        </p:txBody>
      </p:sp>
      <p:pic>
        <p:nvPicPr>
          <p:cNvPr id="7" name="Picture 12" descr="Algae_Installation-300x2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62679"/>
            <a:ext cx="3276600" cy="21953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18" descr="insect rearing room credit scott bau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885209" y="4686300"/>
            <a:ext cx="3200400" cy="2171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19"/>
          <p:cNvSpPr txBox="1">
            <a:spLocks noChangeArrowheads="1"/>
          </p:cNvSpPr>
          <p:nvPr/>
        </p:nvSpPr>
        <p:spPr bwMode="auto">
          <a:xfrm>
            <a:off x="2885209" y="6407729"/>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dirty="0">
                <a:solidFill>
                  <a:srgbClr val="FF0000"/>
                </a:solidFill>
              </a:rPr>
              <a:t>Source:  Scott Bauer Courtesy USDA</a:t>
            </a:r>
          </a:p>
        </p:txBody>
      </p:sp>
      <p:pic>
        <p:nvPicPr>
          <p:cNvPr id="10" name="Picture 8" descr="seedlings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26988" y="0"/>
            <a:ext cx="1882775" cy="18446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11"/>
          <p:cNvSpPr txBox="1">
            <a:spLocks noChangeArrowheads="1"/>
          </p:cNvSpPr>
          <p:nvPr/>
        </p:nvSpPr>
        <p:spPr bwMode="auto">
          <a:xfrm>
            <a:off x="-26988" y="1570037"/>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dirty="0">
                <a:solidFill>
                  <a:schemeClr val="bg1"/>
                </a:solidFill>
              </a:rPr>
              <a:t>Source:  Philips lighting</a:t>
            </a:r>
          </a:p>
        </p:txBody>
      </p:sp>
      <p:pic>
        <p:nvPicPr>
          <p:cNvPr id="12" name="Picture 5" descr="tissue cultu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5786" y="-24244"/>
            <a:ext cx="1949110" cy="18689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 Box 11"/>
          <p:cNvSpPr txBox="1">
            <a:spLocks noChangeArrowheads="1"/>
          </p:cNvSpPr>
          <p:nvPr/>
        </p:nvSpPr>
        <p:spPr bwMode="auto">
          <a:xfrm>
            <a:off x="1828800" y="155820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dirty="0">
                <a:solidFill>
                  <a:schemeClr val="bg1"/>
                </a:solidFill>
              </a:rPr>
              <a:t>Source:  Philips lighting</a:t>
            </a:r>
          </a:p>
        </p:txBody>
      </p:sp>
      <p:pic>
        <p:nvPicPr>
          <p:cNvPr id="4098" name="Picture 2" descr="http://www.thelashop.com/images/P/11GRL003-S225-B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04896" y="-24244"/>
            <a:ext cx="2103110" cy="210311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1"/>
          <p:cNvSpPr txBox="1">
            <a:spLocks noChangeArrowheads="1"/>
          </p:cNvSpPr>
          <p:nvPr/>
        </p:nvSpPr>
        <p:spPr bwMode="auto">
          <a:xfrm>
            <a:off x="3777187" y="1822276"/>
            <a:ext cx="2133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dirty="0">
                <a:solidFill>
                  <a:schemeClr val="bg1"/>
                </a:solidFill>
              </a:rPr>
              <a:t>Source</a:t>
            </a:r>
            <a:r>
              <a:rPr lang="en-US" sz="1200" b="1" dirty="0" smtClean="0">
                <a:solidFill>
                  <a:schemeClr val="bg1"/>
                </a:solidFill>
              </a:rPr>
              <a:t>: thelashop.com</a:t>
            </a:r>
            <a:endParaRPr lang="en-US" sz="1200" b="1" dirty="0">
              <a:solidFill>
                <a:schemeClr val="bg1"/>
              </a:solidFill>
            </a:endParaRPr>
          </a:p>
        </p:txBody>
      </p:sp>
      <p:cxnSp>
        <p:nvCxnSpPr>
          <p:cNvPr id="16" name="Straight Arrow Connector 15"/>
          <p:cNvCxnSpPr/>
          <p:nvPr/>
        </p:nvCxnSpPr>
        <p:spPr>
          <a:xfrm flipH="1">
            <a:off x="1663700" y="4248079"/>
            <a:ext cx="304800" cy="6165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8" idx="0"/>
          </p:cNvCxnSpPr>
          <p:nvPr/>
        </p:nvCxnSpPr>
        <p:spPr>
          <a:xfrm>
            <a:off x="4267200" y="4107873"/>
            <a:ext cx="218209" cy="5784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379170"/>
      </p:ext>
    </p:extLst>
  </p:cSld>
  <p:clrMapOvr>
    <a:masterClrMapping/>
  </p:clrMapOvr>
  <mc:AlternateContent xmlns:mc="http://schemas.openxmlformats.org/markup-compatibility/2006" xmlns:p14="http://schemas.microsoft.com/office/powerpoint/2010/main">
    <mc:Choice Requires="p14">
      <p:transition spd="slow" p14:dur="1500" advClick="0" advTm="8000">
        <p:split orient="vert"/>
      </p:transition>
    </mc:Choice>
    <mc:Fallback xmlns="">
      <p:transition spd="slow" advClick="0" advTm="8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wheel(1)">
                                      <p:cBhvr>
                                        <p:cTn id="17" dur="20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heel(1)">
                                      <p:cBhvr>
                                        <p:cTn id="41" dur="2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98050"/>
            <a:ext cx="4572000" cy="304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CI-800 Troubleshooting</a:t>
            </a:r>
            <a:endParaRPr lang="en-US" dirty="0"/>
          </a:p>
        </p:txBody>
      </p:sp>
      <p:sp>
        <p:nvSpPr>
          <p:cNvPr id="3" name="Content Placeholder 2"/>
          <p:cNvSpPr>
            <a:spLocks noGrp="1"/>
          </p:cNvSpPr>
          <p:nvPr>
            <p:ph idx="1"/>
          </p:nvPr>
        </p:nvSpPr>
        <p:spPr>
          <a:xfrm>
            <a:off x="0" y="1371600"/>
            <a:ext cx="8229600" cy="4525963"/>
          </a:xfrm>
        </p:spPr>
        <p:txBody>
          <a:bodyPr>
            <a:normAutofit fontScale="92500" lnSpcReduction="20000"/>
          </a:bodyPr>
          <a:lstStyle/>
          <a:p>
            <a:pPr marL="114300" indent="0">
              <a:buNone/>
            </a:pPr>
            <a:r>
              <a:rPr lang="en-US" sz="2200" b="1" dirty="0"/>
              <a:t>How do I reset the CI-800 control box?</a:t>
            </a:r>
          </a:p>
          <a:p>
            <a:pPr lvl="1"/>
            <a:r>
              <a:rPr lang="en-US" sz="1800" dirty="0" smtClean="0"/>
              <a:t>Disconnect </a:t>
            </a:r>
            <a:r>
              <a:rPr lang="en-US" sz="1800" dirty="0"/>
              <a:t>your PC from the CI-800 if you are connected via Wi-Fi.</a:t>
            </a:r>
          </a:p>
          <a:p>
            <a:pPr lvl="1"/>
            <a:r>
              <a:rPr lang="en-US" sz="1800" dirty="0"/>
              <a:t>Turn the device on.</a:t>
            </a:r>
          </a:p>
          <a:p>
            <a:pPr lvl="1"/>
            <a:r>
              <a:rPr lang="en-US" sz="1800" dirty="0" smtClean="0"/>
              <a:t>Turn </a:t>
            </a:r>
            <a:r>
              <a:rPr lang="en-US" sz="1800" dirty="0"/>
              <a:t>the device off when </a:t>
            </a:r>
            <a:r>
              <a:rPr lang="en-US" sz="1800" dirty="0" smtClean="0"/>
              <a:t>White </a:t>
            </a:r>
            <a:r>
              <a:rPr lang="en-US" sz="1800" dirty="0"/>
              <a:t>LED turns off (indicating boot </a:t>
            </a:r>
            <a:r>
              <a:rPr lang="en-US" sz="1800" dirty="0" smtClean="0"/>
              <a:t>completed</a:t>
            </a:r>
            <a:r>
              <a:rPr lang="en-US" sz="1800" dirty="0"/>
              <a:t>.)</a:t>
            </a:r>
          </a:p>
          <a:p>
            <a:pPr lvl="1"/>
            <a:r>
              <a:rPr lang="en-US" sz="1800" dirty="0"/>
              <a:t>Repeat this </a:t>
            </a:r>
            <a:r>
              <a:rPr lang="en-US" sz="1800" dirty="0" smtClean="0"/>
              <a:t>until </a:t>
            </a:r>
            <a:r>
              <a:rPr lang="en-US" sz="1800" dirty="0"/>
              <a:t>the Red LED turns on and stays on.</a:t>
            </a:r>
          </a:p>
          <a:p>
            <a:pPr lvl="1"/>
            <a:r>
              <a:rPr lang="en-US" sz="1800" dirty="0"/>
              <a:t>The Red LEDs will stay on while the device is resetting.</a:t>
            </a:r>
          </a:p>
          <a:p>
            <a:pPr lvl="1"/>
            <a:r>
              <a:rPr lang="en-US" sz="1800" dirty="0"/>
              <a:t>When the Red light turns off, factory reset is complete.</a:t>
            </a:r>
          </a:p>
          <a:p>
            <a:pPr lvl="1"/>
            <a:r>
              <a:rPr lang="en-US" sz="1800" dirty="0"/>
              <a:t>If the factory reset was </a:t>
            </a:r>
            <a:r>
              <a:rPr lang="en-US" sz="1800" dirty="0" smtClean="0"/>
              <a:t>successful:</a:t>
            </a:r>
          </a:p>
          <a:p>
            <a:pPr lvl="2"/>
            <a:r>
              <a:rPr lang="en-US" sz="1400" dirty="0" smtClean="0"/>
              <a:t>Blue</a:t>
            </a:r>
            <a:r>
              <a:rPr lang="en-US" sz="1400" dirty="0"/>
              <a:t>, Red and White LEDs briefly light up </a:t>
            </a:r>
            <a:endParaRPr lang="en-US" sz="1400" dirty="0" smtClean="0"/>
          </a:p>
          <a:p>
            <a:pPr marL="914400" lvl="2" indent="0">
              <a:buNone/>
            </a:pPr>
            <a:r>
              <a:rPr lang="en-US" sz="1400" dirty="0"/>
              <a:t> </a:t>
            </a:r>
            <a:r>
              <a:rPr lang="en-US" sz="1400" dirty="0" smtClean="0"/>
              <a:t>     sequentially </a:t>
            </a:r>
            <a:r>
              <a:rPr lang="en-US" sz="1400" dirty="0"/>
              <a:t>and repeat.</a:t>
            </a:r>
          </a:p>
          <a:p>
            <a:pPr lvl="1"/>
            <a:r>
              <a:rPr lang="en-US" sz="1800" dirty="0"/>
              <a:t>If the factory reset was not </a:t>
            </a:r>
            <a:r>
              <a:rPr lang="en-US" sz="1800" dirty="0" smtClean="0"/>
              <a:t>successful:</a:t>
            </a:r>
          </a:p>
          <a:p>
            <a:pPr lvl="2"/>
            <a:r>
              <a:rPr lang="en-US" sz="1400" dirty="0" smtClean="0"/>
              <a:t>All </a:t>
            </a:r>
            <a:r>
              <a:rPr lang="en-US" sz="1400" dirty="0"/>
              <a:t>the LEDs will turn off. </a:t>
            </a:r>
            <a:endParaRPr lang="en-US" sz="1400" dirty="0" smtClean="0"/>
          </a:p>
          <a:p>
            <a:pPr lvl="2"/>
            <a:r>
              <a:rPr lang="en-US" sz="1400" dirty="0" smtClean="0"/>
              <a:t>If </a:t>
            </a:r>
            <a:r>
              <a:rPr lang="en-US" sz="1400" dirty="0"/>
              <a:t>this happens, turn the control box off and </a:t>
            </a:r>
          </a:p>
          <a:p>
            <a:pPr marL="914400" lvl="2" indent="0">
              <a:buNone/>
            </a:pPr>
            <a:r>
              <a:rPr lang="en-US" sz="1400" dirty="0" smtClean="0"/>
              <a:t>      back </a:t>
            </a:r>
            <a:r>
              <a:rPr lang="en-US" sz="1400" dirty="0"/>
              <a:t>on to repeat the factory reset </a:t>
            </a:r>
            <a:r>
              <a:rPr lang="en-US" sz="1400" dirty="0" smtClean="0"/>
              <a:t>process.</a:t>
            </a:r>
          </a:p>
        </p:txBody>
      </p:sp>
    </p:spTree>
    <p:extLst>
      <p:ext uri="{BB962C8B-B14F-4D97-AF65-F5344CB8AC3E}">
        <p14:creationId xmlns:p14="http://schemas.microsoft.com/office/powerpoint/2010/main" val="3488772186"/>
      </p:ext>
    </p:extLst>
  </p:cSld>
  <p:clrMapOvr>
    <a:masterClrMapping/>
  </p:clrMapOvr>
  <p:transition spd="slow" advClick="0" advTm="8000">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LightSnap Software	</a:t>
            </a:r>
            <a:endParaRPr lang="en-US" dirty="0"/>
          </a:p>
        </p:txBody>
      </p:sp>
      <p:sp>
        <p:nvSpPr>
          <p:cNvPr id="3" name="Content Placeholder 2"/>
          <p:cNvSpPr>
            <a:spLocks noGrp="1"/>
          </p:cNvSpPr>
          <p:nvPr>
            <p:ph idx="1"/>
          </p:nvPr>
        </p:nvSpPr>
        <p:spPr/>
        <p:txBody>
          <a:bodyPr/>
          <a:lstStyle/>
          <a:p>
            <a:r>
              <a:rPr lang="en-US" dirty="0" smtClean="0"/>
              <a:t>Open software and create a light schedule</a:t>
            </a:r>
            <a:endParaRPr lang="en-US" dirty="0"/>
          </a:p>
        </p:txBody>
      </p:sp>
    </p:spTree>
    <p:extLst>
      <p:ext uri="{BB962C8B-B14F-4D97-AF65-F5344CB8AC3E}">
        <p14:creationId xmlns:p14="http://schemas.microsoft.com/office/powerpoint/2010/main" val="3862515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Multiple Lights to a Network</a:t>
            </a:r>
            <a:endParaRPr lang="en-US" dirty="0"/>
          </a:p>
        </p:txBody>
      </p:sp>
      <p:sp>
        <p:nvSpPr>
          <p:cNvPr id="3" name="Content Placeholder 2"/>
          <p:cNvSpPr>
            <a:spLocks noGrp="1"/>
          </p:cNvSpPr>
          <p:nvPr>
            <p:ph idx="1"/>
          </p:nvPr>
        </p:nvSpPr>
        <p:spPr/>
        <p:txBody>
          <a:bodyPr/>
          <a:lstStyle/>
          <a:p>
            <a:r>
              <a:rPr lang="en-US" dirty="0" smtClean="0"/>
              <a:t>Can deploy the same light schedule to all control boxes (one after another)</a:t>
            </a:r>
          </a:p>
          <a:p>
            <a:endParaRPr lang="en-US" dirty="0"/>
          </a:p>
          <a:p>
            <a:r>
              <a:rPr lang="en-US" dirty="0" smtClean="0"/>
              <a:t>Software still in “Beta”</a:t>
            </a:r>
          </a:p>
          <a:p>
            <a:endParaRPr lang="en-US" dirty="0" smtClean="0"/>
          </a:p>
          <a:p>
            <a:r>
              <a:rPr lang="en-US" u="sng" dirty="0">
                <a:hlinkClick r:id="rId2"/>
              </a:rPr>
              <a:t>http://cid-inc.com/Software/Beta/CI-800/Internal/</a:t>
            </a:r>
            <a:endParaRPr lang="en-US" dirty="0"/>
          </a:p>
          <a:p>
            <a:endParaRPr lang="en-US" dirty="0" smtClean="0"/>
          </a:p>
          <a:p>
            <a:endParaRPr lang="en-US" dirty="0"/>
          </a:p>
        </p:txBody>
      </p:sp>
    </p:spTree>
    <p:extLst>
      <p:ext uri="{BB962C8B-B14F-4D97-AF65-F5344CB8AC3E}">
        <p14:creationId xmlns:p14="http://schemas.microsoft.com/office/powerpoint/2010/main" val="710717032"/>
      </p:ext>
    </p:extLst>
  </p:cSld>
  <p:clrMapOvr>
    <a:masterClrMapping/>
  </p:clrMapOvr>
  <mc:AlternateContent xmlns:mc="http://schemas.openxmlformats.org/markup-compatibility/2006" xmlns:p14="http://schemas.microsoft.com/office/powerpoint/2010/main">
    <mc:Choice Requires="p14">
      <p:transition spd="slow" p14:dur="3400" advClick="0" advTm="8000">
        <p14:reveal/>
      </p:transition>
    </mc:Choice>
    <mc:Fallback xmlns="">
      <p:transition spd="slow" advClick="0" advTm="8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Agenda/Outline</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Introduction</a:t>
            </a:r>
          </a:p>
          <a:p>
            <a:r>
              <a:rPr lang="en-US" dirty="0" smtClean="0"/>
              <a:t>Theory of Operation</a:t>
            </a:r>
          </a:p>
          <a:p>
            <a:r>
              <a:rPr lang="en-US" dirty="0"/>
              <a:t>LightSnap</a:t>
            </a:r>
            <a:r>
              <a:rPr lang="en-US" dirty="0" smtClean="0"/>
              <a:t>!</a:t>
            </a:r>
          </a:p>
          <a:p>
            <a:r>
              <a:rPr lang="en-US" dirty="0" smtClean="0"/>
              <a:t>CI-800 Hardware</a:t>
            </a:r>
            <a:endParaRPr lang="en-US" dirty="0"/>
          </a:p>
          <a:p>
            <a:r>
              <a:rPr lang="en-US" dirty="0" smtClean="0"/>
              <a:t>CI-800 Network Setup</a:t>
            </a:r>
            <a:endParaRPr lang="en-US" dirty="0"/>
          </a:p>
          <a:p>
            <a:r>
              <a:rPr lang="en-US" dirty="0"/>
              <a:t>LED vs. Fluorescents</a:t>
            </a:r>
          </a:p>
          <a:p>
            <a:r>
              <a:rPr lang="en-US" dirty="0" smtClean="0"/>
              <a:t>CI-800 Applications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057400"/>
            <a:ext cx="3990109" cy="265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845285"/>
      </p:ext>
    </p:extLst>
  </p:cSld>
  <p:clrMapOvr>
    <a:masterClrMapping/>
  </p:clrMapOvr>
  <p:transition spd="slow" advClick="0"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1320800"/>
          </a:xfrm>
        </p:spPr>
        <p:txBody>
          <a:bodyPr/>
          <a:lstStyle/>
          <a:p>
            <a:r>
              <a:rPr lang="en-US" dirty="0">
                <a:solidFill>
                  <a:schemeClr val="tx1"/>
                </a:solidFill>
              </a:rPr>
              <a:t>Connecting Multiple Lights to a Network</a:t>
            </a:r>
          </a:p>
        </p:txBody>
      </p:sp>
      <p:sp>
        <p:nvSpPr>
          <p:cNvPr id="3" name="Content Placeholder 2"/>
          <p:cNvSpPr>
            <a:spLocks noGrp="1"/>
          </p:cNvSpPr>
          <p:nvPr>
            <p:ph idx="1"/>
          </p:nvPr>
        </p:nvSpPr>
        <p:spPr>
          <a:xfrm>
            <a:off x="0" y="812800"/>
            <a:ext cx="9144000" cy="6045200"/>
          </a:xfrm>
        </p:spPr>
        <p:txBody>
          <a:bodyPr>
            <a:normAutofit/>
          </a:bodyPr>
          <a:lstStyle/>
          <a:p>
            <a:pPr lvl="0">
              <a:buFont typeface="+mj-lt"/>
              <a:buAutoNum type="arabicPeriod"/>
            </a:pPr>
            <a:r>
              <a:rPr lang="en-US" dirty="0" smtClean="0"/>
              <a:t>When </a:t>
            </a:r>
            <a:r>
              <a:rPr lang="en-US" dirty="0"/>
              <a:t>the CI-800 is initially unboxed and turned on it will create it’s own </a:t>
            </a:r>
            <a:r>
              <a:rPr lang="en-US" dirty="0" err="1"/>
              <a:t>WiFi</a:t>
            </a:r>
            <a:r>
              <a:rPr lang="en-US" dirty="0"/>
              <a:t> hotspot / access point called CI800_XXXX (where XXXX are random).</a:t>
            </a:r>
          </a:p>
          <a:p>
            <a:pPr lvl="0">
              <a:buFont typeface="+mj-lt"/>
              <a:buAutoNum type="arabicPeriod"/>
            </a:pPr>
            <a:r>
              <a:rPr lang="en-US" dirty="0"/>
              <a:t>The user needs to connect to that CI800_XXXX network from their PC. (You no longer need to manually enter the IP address.)</a:t>
            </a:r>
          </a:p>
          <a:p>
            <a:pPr lvl="0">
              <a:buFont typeface="+mj-lt"/>
              <a:buAutoNum type="arabicPeriod"/>
            </a:pPr>
            <a:r>
              <a:rPr lang="en-US" dirty="0"/>
              <a:t>Next from LightSnap the user now needs to go to Setup \ Connect Light Bars… to connect to the light bar.</a:t>
            </a:r>
          </a:p>
          <a:p>
            <a:pPr lvl="0">
              <a:buFont typeface="+mj-lt"/>
              <a:buAutoNum type="arabicPeriod"/>
            </a:pPr>
            <a:r>
              <a:rPr lang="en-US" dirty="0"/>
              <a:t>Once connected they can go to Setup \ Advanced \ Light Bars \ Network Settings… to configure the light bar to connect to their own network.</a:t>
            </a:r>
            <a:br>
              <a:rPr lang="en-US" dirty="0"/>
            </a:br>
            <a:r>
              <a:rPr lang="en-US" dirty="0"/>
              <a:t/>
            </a:r>
            <a:br>
              <a:rPr lang="en-US" dirty="0"/>
            </a:br>
            <a:r>
              <a:rPr lang="en-US" dirty="0"/>
              <a:t>Note: The user will need to repeat steps 2-4 for each light bar until they have all been switched to their network.  And after they tell the light bar to connect to their own network they need to remember to connect their PC to the same network.  Then when they go to Setup \ Connect Light Bars… and scan for light bars they will see all the CI-800’s connected to their network and will be able to control them as if they were a single light bar.</a:t>
            </a:r>
          </a:p>
          <a:p>
            <a:r>
              <a:rPr lang="en-US" dirty="0"/>
              <a:t>If a light bar does not appear in the network, it could already be connected to a different network.  Perform a factory reset of the control box.  </a:t>
            </a:r>
          </a:p>
          <a:p>
            <a:endParaRPr lang="en-US" dirty="0"/>
          </a:p>
        </p:txBody>
      </p:sp>
    </p:spTree>
    <p:extLst>
      <p:ext uri="{BB962C8B-B14F-4D97-AF65-F5344CB8AC3E}">
        <p14:creationId xmlns:p14="http://schemas.microsoft.com/office/powerpoint/2010/main" val="1043691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CI-800?</a:t>
            </a:r>
          </a:p>
        </p:txBody>
      </p:sp>
      <p:sp>
        <p:nvSpPr>
          <p:cNvPr id="3" name="Content Placeholder 2"/>
          <p:cNvSpPr>
            <a:spLocks noGrp="1"/>
          </p:cNvSpPr>
          <p:nvPr>
            <p:ph idx="1"/>
          </p:nvPr>
        </p:nvSpPr>
        <p:spPr>
          <a:xfrm>
            <a:off x="152400" y="1447800"/>
            <a:ext cx="6347714" cy="3880773"/>
          </a:xfrm>
        </p:spPr>
        <p:txBody>
          <a:bodyPr/>
          <a:lstStyle/>
          <a:p>
            <a:pPr>
              <a:buFontTx/>
              <a:buNone/>
            </a:pPr>
            <a:r>
              <a:rPr lang="en-US" b="1" dirty="0"/>
              <a:t>LED plant growth </a:t>
            </a:r>
            <a:r>
              <a:rPr lang="en-US" b="1" dirty="0" smtClean="0"/>
              <a:t>lighting</a:t>
            </a:r>
          </a:p>
          <a:p>
            <a:pPr>
              <a:buFontTx/>
              <a:buNone/>
            </a:pPr>
            <a:endParaRPr lang="en-US" b="1" dirty="0"/>
          </a:p>
          <a:p>
            <a:pPr>
              <a:buFontTx/>
              <a:buNone/>
            </a:pPr>
            <a:endParaRPr lang="en-US" b="1" dirty="0" smtClean="0"/>
          </a:p>
        </p:txBody>
      </p:sp>
      <p:pic>
        <p:nvPicPr>
          <p:cNvPr id="4" name="Picture 5" descr="ci-800-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70" y="2057401"/>
            <a:ext cx="7706242" cy="47971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12220856"/>
      </p:ext>
    </p:extLst>
  </p:cSld>
  <p:clrMapOvr>
    <a:masterClrMapping/>
  </p:clrMapOvr>
  <p:transition spd="slow" advClick="0" advTm="8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CI-800 Theory of Operation</a:t>
            </a:r>
            <a:endParaRPr lang="en-US" b="1" dirty="0"/>
          </a:p>
        </p:txBody>
      </p:sp>
      <p:sp>
        <p:nvSpPr>
          <p:cNvPr id="3" name="Content Placeholder 2"/>
          <p:cNvSpPr>
            <a:spLocks noGrp="1"/>
          </p:cNvSpPr>
          <p:nvPr>
            <p:ph idx="1"/>
          </p:nvPr>
        </p:nvSpPr>
        <p:spPr>
          <a:xfrm>
            <a:off x="450273" y="1371600"/>
            <a:ext cx="3978965" cy="4525963"/>
          </a:xfrm>
        </p:spPr>
        <p:txBody>
          <a:bodyPr/>
          <a:lstStyle/>
          <a:p>
            <a:pPr>
              <a:buFontTx/>
              <a:buNone/>
            </a:pPr>
            <a:r>
              <a:rPr lang="en-US" b="1" dirty="0">
                <a:solidFill>
                  <a:srgbClr val="0070C0"/>
                </a:solidFill>
              </a:rPr>
              <a:t>Blue</a:t>
            </a:r>
            <a:r>
              <a:rPr lang="en-US" dirty="0">
                <a:solidFill>
                  <a:srgbClr val="0070C0"/>
                </a:solidFill>
              </a:rPr>
              <a:t> </a:t>
            </a:r>
            <a:r>
              <a:rPr lang="en-US" dirty="0"/>
              <a:t>&amp; </a:t>
            </a:r>
            <a:r>
              <a:rPr lang="en-US" b="1" dirty="0">
                <a:solidFill>
                  <a:srgbClr val="FF3300"/>
                </a:solidFill>
              </a:rPr>
              <a:t>Red</a:t>
            </a:r>
            <a:r>
              <a:rPr lang="en-US" dirty="0"/>
              <a:t> LEDs</a:t>
            </a:r>
          </a:p>
          <a:p>
            <a:r>
              <a:rPr lang="en-US" dirty="0"/>
              <a:t>Sufficient for plant growth &amp; </a:t>
            </a:r>
            <a:r>
              <a:rPr lang="en-US" dirty="0" smtClean="0"/>
              <a:t>development</a:t>
            </a:r>
          </a:p>
          <a:p>
            <a:pPr marL="0" indent="0">
              <a:buNone/>
            </a:pPr>
            <a:endParaRPr lang="en-US" dirty="0"/>
          </a:p>
          <a:p>
            <a:pPr>
              <a:buFontTx/>
              <a:buNone/>
            </a:pPr>
            <a:r>
              <a:rPr lang="en-US" dirty="0"/>
              <a:t>White</a:t>
            </a:r>
            <a:r>
              <a:rPr lang="en-US" dirty="0">
                <a:solidFill>
                  <a:schemeClr val="bg1"/>
                </a:solidFill>
              </a:rPr>
              <a:t> </a:t>
            </a:r>
            <a:r>
              <a:rPr lang="en-US" dirty="0"/>
              <a:t>LEDs</a:t>
            </a:r>
          </a:p>
          <a:p>
            <a:r>
              <a:rPr lang="en-US" dirty="0"/>
              <a:t>Provide supplemental light</a:t>
            </a:r>
          </a:p>
          <a:p>
            <a:endParaRPr lang="en-US" dirty="0"/>
          </a:p>
        </p:txBody>
      </p:sp>
      <p:pic>
        <p:nvPicPr>
          <p:cNvPr id="4" name="Picture 11" descr="800 spectral overlays with vis light bar"/>
          <p:cNvPicPr>
            <a:picLocks noChangeAspect="1" noChangeArrowheads="1"/>
          </p:cNvPicPr>
          <p:nvPr/>
        </p:nvPicPr>
        <p:blipFill>
          <a:blip r:embed="rId2" cstate="print">
            <a:extLst>
              <a:ext uri="{28A0092B-C50C-407E-A947-70E740481C1C}">
                <a14:useLocalDpi xmlns:a14="http://schemas.microsoft.com/office/drawing/2010/main" val="0"/>
              </a:ext>
            </a:extLst>
          </a:blip>
          <a:srcRect t="8000" r="15096"/>
          <a:stretch>
            <a:fillRect/>
          </a:stretch>
        </p:blipFill>
        <p:spPr bwMode="auto">
          <a:xfrm>
            <a:off x="1219200" y="3685354"/>
            <a:ext cx="6731547" cy="31726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2286000" y="4800600"/>
            <a:ext cx="990600" cy="369332"/>
          </a:xfrm>
          <a:prstGeom prst="rect">
            <a:avLst/>
          </a:prstGeom>
          <a:noFill/>
        </p:spPr>
        <p:txBody>
          <a:bodyPr wrap="square" rtlCol="0">
            <a:spAutoFit/>
          </a:bodyPr>
          <a:lstStyle/>
          <a:p>
            <a:r>
              <a:rPr lang="en-US" b="1" dirty="0" smtClean="0">
                <a:solidFill>
                  <a:srgbClr val="0070C0"/>
                </a:solidFill>
              </a:rPr>
              <a:t>BLUE</a:t>
            </a:r>
            <a:endParaRPr lang="en-US" b="1" dirty="0">
              <a:solidFill>
                <a:srgbClr val="0070C0"/>
              </a:solidFill>
            </a:endParaRPr>
          </a:p>
        </p:txBody>
      </p:sp>
      <p:sp>
        <p:nvSpPr>
          <p:cNvPr id="6" name="TextBox 5"/>
          <p:cNvSpPr txBox="1"/>
          <p:nvPr/>
        </p:nvSpPr>
        <p:spPr>
          <a:xfrm>
            <a:off x="4187087" y="5712897"/>
            <a:ext cx="1028700" cy="369332"/>
          </a:xfrm>
          <a:prstGeom prst="rect">
            <a:avLst/>
          </a:prstGeom>
          <a:noFill/>
        </p:spPr>
        <p:txBody>
          <a:bodyPr wrap="square" rtlCol="0">
            <a:spAutoFit/>
          </a:bodyPr>
          <a:lstStyle/>
          <a:p>
            <a:r>
              <a:rPr lang="en-US" b="1" dirty="0" smtClean="0"/>
              <a:t>WHITE</a:t>
            </a:r>
            <a:endParaRPr lang="en-US" b="1" dirty="0"/>
          </a:p>
        </p:txBody>
      </p:sp>
      <p:sp>
        <p:nvSpPr>
          <p:cNvPr id="7" name="TextBox 6"/>
          <p:cNvSpPr txBox="1"/>
          <p:nvPr/>
        </p:nvSpPr>
        <p:spPr>
          <a:xfrm>
            <a:off x="6182612" y="5897563"/>
            <a:ext cx="762000" cy="369332"/>
          </a:xfrm>
          <a:prstGeom prst="rect">
            <a:avLst/>
          </a:prstGeom>
          <a:noFill/>
        </p:spPr>
        <p:txBody>
          <a:bodyPr wrap="square" rtlCol="0">
            <a:spAutoFit/>
          </a:bodyPr>
          <a:lstStyle/>
          <a:p>
            <a:r>
              <a:rPr lang="en-US" b="1" dirty="0" smtClean="0">
                <a:solidFill>
                  <a:srgbClr val="FF3300"/>
                </a:solidFill>
              </a:rPr>
              <a:t>RED</a:t>
            </a:r>
            <a:endParaRPr lang="en-US" b="1" dirty="0">
              <a:solidFill>
                <a:srgbClr val="FF3300"/>
              </a:solidFill>
            </a:endParaRPr>
          </a:p>
        </p:txBody>
      </p:sp>
    </p:spTree>
    <p:extLst>
      <p:ext uri="{BB962C8B-B14F-4D97-AF65-F5344CB8AC3E}">
        <p14:creationId xmlns:p14="http://schemas.microsoft.com/office/powerpoint/2010/main" val="3489042782"/>
      </p:ext>
    </p:extLst>
  </p:cSld>
  <p:clrMapOvr>
    <a:masterClrMapping/>
  </p:clrMapOvr>
  <mc:AlternateContent xmlns:mc="http://schemas.openxmlformats.org/markup-compatibility/2006" xmlns:p14="http://schemas.microsoft.com/office/powerpoint/2010/main">
    <mc:Choice Requires="p14">
      <p:transition spd="slow" p14:dur="1500" advClick="0" advTm="8000">
        <p:split orient="vert"/>
      </p:transition>
    </mc:Choice>
    <mc:Fallback xmlns="">
      <p:transition spd="slow" advClick="0" advTm="8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23331"/>
            <a:ext cx="6347713" cy="1320800"/>
          </a:xfrm>
        </p:spPr>
        <p:txBody>
          <a:bodyPr/>
          <a:lstStyle/>
          <a:p>
            <a:r>
              <a:rPr lang="en-US" dirty="0"/>
              <a:t>LightSnap! </a:t>
            </a:r>
            <a:r>
              <a:rPr lang="en-US" dirty="0" smtClean="0"/>
              <a:t>Software</a:t>
            </a:r>
            <a:endParaRPr lang="en-US" dirty="0"/>
          </a:p>
        </p:txBody>
      </p:sp>
      <p:sp>
        <p:nvSpPr>
          <p:cNvPr id="3" name="Content Placeholder 2"/>
          <p:cNvSpPr>
            <a:spLocks noGrp="1"/>
          </p:cNvSpPr>
          <p:nvPr>
            <p:ph idx="1"/>
          </p:nvPr>
        </p:nvSpPr>
        <p:spPr>
          <a:xfrm>
            <a:off x="609598" y="783731"/>
            <a:ext cx="6347714" cy="3880773"/>
          </a:xfrm>
        </p:spPr>
        <p:txBody>
          <a:bodyPr/>
          <a:lstStyle/>
          <a:p>
            <a:pPr>
              <a:buFontTx/>
              <a:buChar char="•"/>
            </a:pPr>
            <a:r>
              <a:rPr lang="en-US" dirty="0"/>
              <a:t>Control LED colors independently</a:t>
            </a:r>
          </a:p>
          <a:p>
            <a:pPr>
              <a:buFontTx/>
              <a:buChar char="•"/>
            </a:pPr>
            <a:r>
              <a:rPr lang="en-US" dirty="0" smtClean="0"/>
              <a:t>Schedule </a:t>
            </a:r>
            <a:r>
              <a:rPr lang="en-US" dirty="0"/>
              <a:t>lighting</a:t>
            </a:r>
          </a:p>
          <a:p>
            <a:pPr>
              <a:buFontTx/>
              <a:buChar char="•"/>
            </a:pPr>
            <a:r>
              <a:rPr lang="en-US" dirty="0" smtClean="0"/>
              <a:t>Upload light recipes via </a:t>
            </a:r>
            <a:r>
              <a:rPr lang="en-US" dirty="0" err="1"/>
              <a:t>WiFi</a:t>
            </a:r>
            <a:endParaRPr lang="en-US" dirty="0"/>
          </a:p>
          <a:p>
            <a:endParaRPr lang="en-US" dirty="0"/>
          </a:p>
        </p:txBody>
      </p:sp>
      <p:pic>
        <p:nvPicPr>
          <p:cNvPr id="4" name="Picture 8" descr="lightsnap-in-act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2081123"/>
            <a:ext cx="9144000" cy="477687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84945770"/>
      </p:ext>
    </p:extLst>
  </p:cSld>
  <p:clrMapOvr>
    <a:masterClrMapping/>
  </p:clrMapOvr>
  <p:transition spd="slow" advClick="0" advTm="8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LightSnap! Continued</a:t>
            </a:r>
            <a:endParaRPr lang="en-US" dirty="0"/>
          </a:p>
        </p:txBody>
      </p:sp>
      <p:sp>
        <p:nvSpPr>
          <p:cNvPr id="7" name="Content Placeholder 6"/>
          <p:cNvSpPr>
            <a:spLocks noGrp="1"/>
          </p:cNvSpPr>
          <p:nvPr>
            <p:ph sz="half" idx="1"/>
          </p:nvPr>
        </p:nvSpPr>
        <p:spPr>
          <a:xfrm>
            <a:off x="457200" y="1371600"/>
            <a:ext cx="4038600" cy="4525963"/>
          </a:xfrm>
        </p:spPr>
        <p:txBody>
          <a:bodyPr/>
          <a:lstStyle/>
          <a:p>
            <a:pPr>
              <a:buFontTx/>
              <a:buNone/>
            </a:pPr>
            <a:r>
              <a:rPr lang="en-US" sz="2400" b="1" dirty="0"/>
              <a:t>Precise control </a:t>
            </a:r>
          </a:p>
          <a:p>
            <a:pPr>
              <a:spcAft>
                <a:spcPct val="20000"/>
              </a:spcAft>
            </a:pPr>
            <a:r>
              <a:rPr lang="en-US" sz="2400" b="1" dirty="0"/>
              <a:t>Timing of lights on/off</a:t>
            </a:r>
          </a:p>
          <a:p>
            <a:pPr>
              <a:spcAft>
                <a:spcPct val="20000"/>
              </a:spcAft>
            </a:pPr>
            <a:r>
              <a:rPr lang="en-US" sz="2400" b="1" dirty="0"/>
              <a:t>Lighting output</a:t>
            </a:r>
          </a:p>
          <a:p>
            <a:pPr>
              <a:spcAft>
                <a:spcPct val="20000"/>
              </a:spcAft>
            </a:pPr>
            <a:r>
              <a:rPr lang="en-US" sz="2400" b="1" dirty="0"/>
              <a:t>Independently control LEDs</a:t>
            </a:r>
          </a:p>
          <a:p>
            <a:pPr>
              <a:buFontTx/>
              <a:buNone/>
            </a:pPr>
            <a:endParaRPr lang="en-US" sz="2400" dirty="0"/>
          </a:p>
          <a:p>
            <a:pPr>
              <a:buFontTx/>
              <a:buNone/>
            </a:pPr>
            <a:r>
              <a:rPr lang="en-US" sz="2400" b="1" dirty="0">
                <a:solidFill>
                  <a:srgbClr val="FF3300"/>
                </a:solidFill>
              </a:rPr>
              <a:t>A big improvement over analog dials and wall timers!</a:t>
            </a:r>
          </a:p>
          <a:p>
            <a:endParaRPr lang="en-US" dirty="0"/>
          </a:p>
        </p:txBody>
      </p:sp>
      <p:sp>
        <p:nvSpPr>
          <p:cNvPr id="8" name="Content Placeholder 7"/>
          <p:cNvSpPr>
            <a:spLocks noGrp="1"/>
          </p:cNvSpPr>
          <p:nvPr>
            <p:ph sz="half" idx="2"/>
          </p:nvPr>
        </p:nvSpPr>
        <p:spPr/>
        <p:txBody>
          <a:bodyPr/>
          <a:lstStyle/>
          <a:p>
            <a:pPr marL="0" indent="0">
              <a:buNone/>
            </a:pPr>
            <a:r>
              <a:rPr lang="en-US" dirty="0" smtClean="0"/>
              <a:t>  </a:t>
            </a:r>
            <a:endParaRPr lang="en-US" dirty="0"/>
          </a:p>
        </p:txBody>
      </p:sp>
      <p:pic>
        <p:nvPicPr>
          <p:cNvPr id="4" name="Picture 5" descr="lightsn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889588"/>
            <a:ext cx="4433454" cy="48551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6" descr="wall timer"/>
          <p:cNvPicPr>
            <a:picLocks noChangeAspect="1" noChangeArrowheads="1"/>
          </p:cNvPicPr>
          <p:nvPr/>
        </p:nvPicPr>
        <p:blipFill>
          <a:blip r:embed="rId3" cstate="print">
            <a:extLst>
              <a:ext uri="{28A0092B-C50C-407E-A947-70E740481C1C}">
                <a14:useLocalDpi xmlns:a14="http://schemas.microsoft.com/office/drawing/2010/main" val="0"/>
              </a:ext>
            </a:extLst>
          </a:blip>
          <a:srcRect l="18925" t="14812" r="18925" b="9737"/>
          <a:stretch>
            <a:fillRect/>
          </a:stretch>
        </p:blipFill>
        <p:spPr bwMode="auto">
          <a:xfrm>
            <a:off x="7620000" y="99580"/>
            <a:ext cx="1257299" cy="15250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1" name="Straight Connector 10"/>
          <p:cNvCxnSpPr/>
          <p:nvPr/>
        </p:nvCxnSpPr>
        <p:spPr>
          <a:xfrm>
            <a:off x="7543800" y="0"/>
            <a:ext cx="1309254" cy="16246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620000" y="99580"/>
            <a:ext cx="1257299" cy="1525057"/>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91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down)">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down)">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down)">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 calcmode="lin" valueType="num">
                                      <p:cBhvr additive="base">
                                        <p:cTn id="22"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LightSnap! Workspace</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0" y="1295401"/>
            <a:ext cx="9144000" cy="5562600"/>
          </a:xfrm>
          <a:prstGeom prst="rect">
            <a:avLst/>
          </a:prstGeom>
          <a:ln w="38100">
            <a:solidFill>
              <a:schemeClr val="accent1"/>
            </a:solidFill>
          </a:ln>
        </p:spPr>
      </p:pic>
    </p:spTree>
    <p:extLst>
      <p:ext uri="{BB962C8B-B14F-4D97-AF65-F5344CB8AC3E}">
        <p14:creationId xmlns:p14="http://schemas.microsoft.com/office/powerpoint/2010/main" val="2693024008"/>
      </p:ext>
    </p:extLst>
  </p:cSld>
  <p:clrMapOvr>
    <a:masterClrMapping/>
  </p:clrMapOvr>
  <mc:AlternateContent xmlns:mc="http://schemas.openxmlformats.org/markup-compatibility/2006" xmlns:p14="http://schemas.microsoft.com/office/powerpoint/2010/main">
    <mc:Choice Requires="p14">
      <p:transition spd="slow" p14:dur="800" advClick="0" advTm="8000">
        <p:circle/>
      </p:transition>
    </mc:Choice>
    <mc:Fallback xmlns="">
      <p:transition spd="slow" advClick="0" advTm="8000">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r>
              <a:rPr lang="en-US" b="1" dirty="0"/>
              <a:t>Average </a:t>
            </a:r>
            <a:r>
              <a:rPr lang="en-US" b="1" dirty="0" smtClean="0"/>
              <a:t>Solar Radiation</a:t>
            </a:r>
            <a:r>
              <a:rPr lang="en-US" b="1" dirty="0"/>
              <a:t>: </a:t>
            </a:r>
            <a:r>
              <a:rPr lang="en-US" b="1" dirty="0" smtClean="0"/>
              <a:t>Winter in </a:t>
            </a:r>
            <a:r>
              <a:rPr lang="en-US" b="1" dirty="0"/>
              <a:t>central Florida’s </a:t>
            </a:r>
            <a:r>
              <a:rPr lang="en-US" b="1" dirty="0" smtClean="0"/>
              <a:t>Citrus Belt</a:t>
            </a:r>
            <a:endParaRPr lang="en-US" dirty="0"/>
          </a:p>
        </p:txBody>
      </p:sp>
      <p:sp>
        <p:nvSpPr>
          <p:cNvPr id="4" name="Content Placeholder 3"/>
          <p:cNvSpPr>
            <a:spLocks noGrp="1"/>
          </p:cNvSpPr>
          <p:nvPr>
            <p:ph idx="1"/>
          </p:nvPr>
        </p:nvSpPr>
        <p:spPr>
          <a:xfrm>
            <a:off x="457200" y="1371600"/>
            <a:ext cx="8229600" cy="4525963"/>
          </a:xfrm>
        </p:spPr>
        <p:txBody>
          <a:bodyPr/>
          <a:lstStyle/>
          <a:p>
            <a:r>
              <a:rPr lang="en-US" dirty="0" smtClean="0"/>
              <a:t>Longitude &amp; latitude: 28.9269</a:t>
            </a:r>
            <a:r>
              <a:rPr lang="en-US" dirty="0"/>
              <a:t>° N, 81.7214° </a:t>
            </a:r>
            <a:r>
              <a:rPr lang="en-US" dirty="0" smtClean="0"/>
              <a:t>W</a:t>
            </a:r>
          </a:p>
          <a:p>
            <a:pPr algn="just"/>
            <a:r>
              <a:rPr lang="en-US" dirty="0" smtClean="0"/>
              <a:t>January </a:t>
            </a:r>
            <a:r>
              <a:rPr lang="en-US" dirty="0"/>
              <a:t>1</a:t>
            </a:r>
            <a:r>
              <a:rPr lang="en-US" baseline="30000" dirty="0"/>
              <a:t>st</a:t>
            </a:r>
            <a:r>
              <a:rPr lang="en-US" dirty="0"/>
              <a:t> </a:t>
            </a:r>
            <a:r>
              <a:rPr lang="en-US" dirty="0" smtClean="0"/>
              <a:t>Start Date</a:t>
            </a:r>
          </a:p>
          <a:p>
            <a:pPr algn="just"/>
            <a:r>
              <a:rPr lang="en-US" dirty="0" smtClean="0"/>
              <a:t>Drop-down </a:t>
            </a:r>
            <a:r>
              <a:rPr lang="en-US" dirty="0"/>
              <a:t>list of </a:t>
            </a:r>
            <a:r>
              <a:rPr lang="en-US" dirty="0" smtClean="0"/>
              <a:t>countries</a:t>
            </a:r>
          </a:p>
          <a:p>
            <a:pPr lvl="1" algn="just"/>
            <a:r>
              <a:rPr lang="en-US" dirty="0" smtClean="0"/>
              <a:t>pre-entered longitude </a:t>
            </a:r>
            <a:r>
              <a:rPr lang="en-US" dirty="0"/>
              <a:t>and </a:t>
            </a:r>
            <a:r>
              <a:rPr lang="en-US" dirty="0" smtClean="0"/>
              <a:t>latitude  </a:t>
            </a:r>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3012966"/>
            <a:ext cx="6743700" cy="3845034"/>
          </a:xfrm>
          <a:prstGeom prst="rect">
            <a:avLst/>
          </a:prstGeom>
        </p:spPr>
      </p:pic>
    </p:spTree>
    <p:extLst>
      <p:ext uri="{BB962C8B-B14F-4D97-AF65-F5344CB8AC3E}">
        <p14:creationId xmlns:p14="http://schemas.microsoft.com/office/powerpoint/2010/main" val="2614978880"/>
      </p:ext>
    </p:extLst>
  </p:cSld>
  <p:clrMapOvr>
    <a:masterClrMapping/>
  </p:clrMapOvr>
  <p:transition spd="slow" advClick="0"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Recipes</a:t>
            </a:r>
            <a:endParaRPr lang="en-US" dirty="0"/>
          </a:p>
        </p:txBody>
      </p:sp>
      <p:sp>
        <p:nvSpPr>
          <p:cNvPr id="5" name="Text Box 8"/>
          <p:cNvSpPr txBox="1">
            <a:spLocks noChangeArrowheads="1"/>
          </p:cNvSpPr>
          <p:nvPr/>
        </p:nvSpPr>
        <p:spPr bwMode="auto">
          <a:xfrm>
            <a:off x="339437" y="4038600"/>
            <a:ext cx="8382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b="1" dirty="0"/>
              <a:t>1 </a:t>
            </a:r>
            <a:r>
              <a:rPr lang="en-US" sz="2000" dirty="0"/>
              <a:t>µE = µ</a:t>
            </a:r>
            <a:r>
              <a:rPr lang="en-US" sz="2000" dirty="0" err="1"/>
              <a:t>mol</a:t>
            </a:r>
            <a:r>
              <a:rPr lang="en-US" sz="2000" dirty="0"/>
              <a:t> ∙ m</a:t>
            </a:r>
            <a:r>
              <a:rPr lang="en-US" sz="2000" baseline="30000" dirty="0"/>
              <a:t>-2</a:t>
            </a:r>
            <a:r>
              <a:rPr lang="en-US" sz="2000" dirty="0"/>
              <a:t> ∙ sec</a:t>
            </a:r>
            <a:r>
              <a:rPr lang="en-US" sz="2000" baseline="30000" dirty="0"/>
              <a:t>-1</a:t>
            </a:r>
            <a:r>
              <a:rPr lang="en-US" sz="2000" dirty="0"/>
              <a:t> </a:t>
            </a:r>
            <a:endParaRPr lang="en-US" sz="2000" b="1" dirty="0"/>
          </a:p>
          <a:p>
            <a:pPr>
              <a:spcBef>
                <a:spcPct val="50000"/>
              </a:spcBef>
            </a:pPr>
            <a:endParaRPr lang="en-US" sz="2000" b="1" dirty="0"/>
          </a:p>
          <a:p>
            <a:pPr>
              <a:spcBef>
                <a:spcPct val="50000"/>
              </a:spcBef>
            </a:pPr>
            <a:r>
              <a:rPr lang="en-US" sz="2000" b="1" dirty="0"/>
              <a:t>Note</a:t>
            </a:r>
            <a:r>
              <a:rPr lang="en-US" sz="2000" dirty="0"/>
              <a:t>:  These recipes are intended as guidelines; the research was made with LED fixtures from various other manufacturers.</a:t>
            </a:r>
          </a:p>
        </p:txBody>
      </p:sp>
      <p:sp>
        <p:nvSpPr>
          <p:cNvPr id="7" name="Rectangle 6"/>
          <p:cNvSpPr>
            <a:spLocks noChangeArrowheads="1"/>
          </p:cNvSpPr>
          <p:nvPr/>
        </p:nvSpPr>
        <p:spPr bwMode="auto">
          <a:xfrm>
            <a:off x="471055" y="1738745"/>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tabLst>
                <a:tab pos="1719263" algn="l"/>
                <a:tab pos="3149600" algn="l"/>
                <a:tab pos="4000500" algn="l"/>
                <a:tab pos="4686300" algn="l"/>
                <a:tab pos="6172200" algn="l"/>
              </a:tabLst>
            </a:pPr>
            <a:r>
              <a:rPr lang="en-US" b="1" dirty="0"/>
              <a:t>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8029"/>
              </p:ext>
            </p:extLst>
          </p:nvPr>
        </p:nvGraphicFramePr>
        <p:xfrm>
          <a:off x="671946" y="1600200"/>
          <a:ext cx="8001000" cy="2316479"/>
        </p:xfrm>
        <a:graphic>
          <a:graphicData uri="http://schemas.openxmlformats.org/drawingml/2006/table">
            <a:tbl>
              <a:tblPr firstRow="1" bandRow="1">
                <a:tableStyleId>{5C22544A-7EE6-4342-B048-85BDC9FD1C3A}</a:tableStyleId>
              </a:tblPr>
              <a:tblGrid>
                <a:gridCol w="1333500"/>
                <a:gridCol w="1333500"/>
                <a:gridCol w="838200"/>
                <a:gridCol w="685800"/>
                <a:gridCol w="914400"/>
                <a:gridCol w="2895600"/>
              </a:tblGrid>
              <a:tr h="457199">
                <a:tc>
                  <a:txBody>
                    <a:bodyPr/>
                    <a:lstStyle/>
                    <a:p>
                      <a:r>
                        <a:rPr lang="en-US" b="1" dirty="0" smtClean="0"/>
                        <a:t>Plant</a:t>
                      </a:r>
                      <a:endParaRPr lang="en-US" dirty="0"/>
                    </a:p>
                  </a:txBody>
                  <a:tcPr/>
                </a:tc>
                <a:tc>
                  <a:txBody>
                    <a:bodyPr/>
                    <a:lstStyle/>
                    <a:p>
                      <a:r>
                        <a:rPr lang="en-US" b="1" dirty="0" smtClean="0"/>
                        <a:t>Day length</a:t>
                      </a:r>
                      <a:endParaRPr lang="en-US" dirty="0"/>
                    </a:p>
                  </a:txBody>
                  <a:tcPr/>
                </a:tc>
                <a:tc>
                  <a:txBody>
                    <a:bodyPr/>
                    <a:lstStyle/>
                    <a:p>
                      <a:r>
                        <a:rPr lang="en-US" b="1" dirty="0" smtClean="0"/>
                        <a:t>PAR</a:t>
                      </a:r>
                      <a:r>
                        <a:rPr lang="en-US" b="1" baseline="30000" dirty="0" smtClean="0"/>
                        <a:t>1</a:t>
                      </a:r>
                      <a:endParaRPr lang="en-US" dirty="0"/>
                    </a:p>
                  </a:txBody>
                  <a:tcPr/>
                </a:tc>
                <a:tc>
                  <a:txBody>
                    <a:bodyPr/>
                    <a:lstStyle/>
                    <a:p>
                      <a:r>
                        <a:rPr lang="en-US" b="1" dirty="0" smtClean="0"/>
                        <a:t>Red</a:t>
                      </a:r>
                      <a:endParaRPr lang="en-US" dirty="0"/>
                    </a:p>
                  </a:txBody>
                  <a:tcPr/>
                </a:tc>
                <a:tc>
                  <a:txBody>
                    <a:bodyPr/>
                    <a:lstStyle/>
                    <a:p>
                      <a:r>
                        <a:rPr lang="en-US" b="1" dirty="0" smtClean="0"/>
                        <a:t>Blue</a:t>
                      </a:r>
                      <a:endParaRPr lang="en-US" dirty="0"/>
                    </a:p>
                  </a:txBody>
                  <a:tcPr/>
                </a:tc>
                <a:tc>
                  <a:txBody>
                    <a:bodyPr/>
                    <a:lstStyle/>
                    <a:p>
                      <a:r>
                        <a:rPr lang="en-US" b="1" dirty="0" smtClean="0"/>
                        <a:t>Reference</a:t>
                      </a:r>
                      <a:endParaRPr lang="en-US" dirty="0"/>
                    </a:p>
                  </a:txBody>
                  <a:tcPr/>
                </a:tc>
              </a:tr>
              <a:tr h="411480">
                <a:tc>
                  <a:txBody>
                    <a:bodyPr/>
                    <a:lstStyle/>
                    <a:p>
                      <a:r>
                        <a:rPr lang="en-US" sz="1800" dirty="0" smtClean="0"/>
                        <a:t>Arabidopsis</a:t>
                      </a:r>
                      <a:endParaRPr lang="en-US" dirty="0"/>
                    </a:p>
                  </a:txBody>
                  <a:tcPr/>
                </a:tc>
                <a:tc>
                  <a:txBody>
                    <a:bodyPr/>
                    <a:lstStyle/>
                    <a:p>
                      <a:r>
                        <a:rPr lang="en-US" sz="1800" dirty="0" smtClean="0"/>
                        <a:t>14h</a:t>
                      </a:r>
                      <a:endParaRPr lang="en-US" dirty="0"/>
                    </a:p>
                  </a:txBody>
                  <a:tcPr/>
                </a:tc>
                <a:tc>
                  <a:txBody>
                    <a:bodyPr/>
                    <a:lstStyle/>
                    <a:p>
                      <a:r>
                        <a:rPr lang="en-US" sz="1800" dirty="0" smtClean="0"/>
                        <a:t>200µE</a:t>
                      </a:r>
                      <a:endParaRPr lang="en-US" dirty="0"/>
                    </a:p>
                  </a:txBody>
                  <a:tcPr/>
                </a:tc>
                <a:tc>
                  <a:txBody>
                    <a:bodyPr/>
                    <a:lstStyle/>
                    <a:p>
                      <a:r>
                        <a:rPr lang="en-US" dirty="0" smtClean="0"/>
                        <a:t>80%</a:t>
                      </a:r>
                      <a:endParaRPr lang="en-US" dirty="0"/>
                    </a:p>
                  </a:txBody>
                  <a:tcPr/>
                </a:tc>
                <a:tc>
                  <a:txBody>
                    <a:bodyPr/>
                    <a:lstStyle/>
                    <a:p>
                      <a:r>
                        <a:rPr lang="en-US" dirty="0" smtClean="0"/>
                        <a:t>20%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Acta</a:t>
                      </a:r>
                      <a:r>
                        <a:rPr lang="en-US" sz="1800" dirty="0" smtClean="0"/>
                        <a:t> </a:t>
                      </a:r>
                      <a:r>
                        <a:rPr lang="en-US" sz="1800" dirty="0" err="1" smtClean="0"/>
                        <a:t>Horticulturae</a:t>
                      </a:r>
                      <a:r>
                        <a:rPr lang="en-US" sz="1800" dirty="0" smtClean="0"/>
                        <a:t> 956</a:t>
                      </a:r>
                      <a:endParaRPr lang="en-US" dirty="0"/>
                    </a:p>
                  </a:txBody>
                  <a:tcPr/>
                </a:tc>
              </a:tr>
              <a:tr h="381000">
                <a:tc>
                  <a:txBody>
                    <a:bodyPr/>
                    <a:lstStyle/>
                    <a:p>
                      <a:r>
                        <a:rPr lang="en-US" dirty="0" smtClean="0"/>
                        <a:t>Cucumber</a:t>
                      </a:r>
                      <a:endParaRPr lang="en-US" dirty="0"/>
                    </a:p>
                  </a:txBody>
                  <a:tcPr/>
                </a:tc>
                <a:tc>
                  <a:txBody>
                    <a:bodyPr/>
                    <a:lstStyle/>
                    <a:p>
                      <a:r>
                        <a:rPr lang="en-US" dirty="0" smtClean="0"/>
                        <a:t>16h</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100</a:t>
                      </a:r>
                      <a:r>
                        <a:rPr lang="en-US" sz="1800" dirty="0" smtClean="0"/>
                        <a:t>µE</a:t>
                      </a:r>
                      <a:endParaRPr lang="en-US" dirty="0"/>
                    </a:p>
                  </a:txBody>
                  <a:tcPr/>
                </a:tc>
                <a:tc>
                  <a:txBody>
                    <a:bodyPr/>
                    <a:lstStyle/>
                    <a:p>
                      <a:r>
                        <a:rPr lang="en-US" dirty="0" smtClean="0"/>
                        <a:t>93%</a:t>
                      </a:r>
                      <a:endParaRPr lang="en-US" dirty="0"/>
                    </a:p>
                  </a:txBody>
                  <a:tcPr/>
                </a:tc>
                <a:tc>
                  <a:txBody>
                    <a:bodyPr/>
                    <a:lstStyle/>
                    <a:p>
                      <a:r>
                        <a:rPr lang="en-US" dirty="0" smtClean="0"/>
                        <a:t>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10.1093/</a:t>
                      </a:r>
                      <a:r>
                        <a:rPr lang="en-US" sz="1800" dirty="0" err="1" smtClean="0"/>
                        <a:t>jxb</a:t>
                      </a:r>
                      <a:r>
                        <a:rPr lang="en-US" sz="1800" dirty="0" smtClean="0"/>
                        <a:t>/erq132</a:t>
                      </a:r>
                      <a:endParaRPr lang="en-US" dirty="0"/>
                    </a:p>
                  </a:txBody>
                  <a:tcPr/>
                </a:tc>
              </a:tr>
              <a:tr h="457200">
                <a:tc>
                  <a:txBody>
                    <a:bodyPr/>
                    <a:lstStyle/>
                    <a:p>
                      <a:r>
                        <a:rPr lang="en-US" dirty="0" smtClean="0"/>
                        <a:t>Rice</a:t>
                      </a:r>
                      <a:endParaRPr lang="en-US" dirty="0"/>
                    </a:p>
                  </a:txBody>
                  <a:tcPr/>
                </a:tc>
                <a:tc>
                  <a:txBody>
                    <a:bodyPr/>
                    <a:lstStyle/>
                    <a:p>
                      <a:r>
                        <a:rPr lang="en-US" dirty="0" smtClean="0"/>
                        <a:t>12h</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240</a:t>
                      </a:r>
                      <a:r>
                        <a:rPr lang="en-US" sz="1800" dirty="0" smtClean="0"/>
                        <a:t>µE</a:t>
                      </a:r>
                      <a:endParaRPr lang="en-US" dirty="0"/>
                    </a:p>
                  </a:txBody>
                  <a:tcPr/>
                </a:tc>
                <a:tc>
                  <a:txBody>
                    <a:bodyPr/>
                    <a:lstStyle/>
                    <a:p>
                      <a:r>
                        <a:rPr lang="en-US" dirty="0" smtClean="0"/>
                        <a:t>80%</a:t>
                      </a:r>
                      <a:endParaRPr lang="en-US" dirty="0"/>
                    </a:p>
                  </a:txBody>
                  <a:tcPr/>
                </a:tc>
                <a:tc>
                  <a:txBody>
                    <a:bodyPr/>
                    <a:lstStyle/>
                    <a:p>
                      <a:r>
                        <a:rPr lang="en-US" dirty="0" smtClean="0"/>
                        <a:t>20%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10.1093/</a:t>
                      </a:r>
                      <a:r>
                        <a:rPr lang="en-US" sz="1800" dirty="0" err="1" smtClean="0"/>
                        <a:t>pcp</a:t>
                      </a:r>
                      <a:r>
                        <a:rPr lang="en-US" sz="1800" dirty="0" smtClean="0"/>
                        <a:t>/pch203</a:t>
                      </a:r>
                      <a:endParaRPr lang="en-US" dirty="0"/>
                    </a:p>
                  </a:txBody>
                  <a:tcPr/>
                </a:tc>
              </a:tr>
              <a:tr h="381000">
                <a:tc>
                  <a:txBody>
                    <a:bodyPr/>
                    <a:lstStyle/>
                    <a:p>
                      <a:r>
                        <a:rPr lang="en-US" dirty="0" smtClean="0"/>
                        <a:t>Tomato</a:t>
                      </a:r>
                      <a:endParaRPr lang="en-US" dirty="0"/>
                    </a:p>
                  </a:txBody>
                  <a:tcPr/>
                </a:tc>
                <a:tc>
                  <a:txBody>
                    <a:bodyPr/>
                    <a:lstStyle/>
                    <a:p>
                      <a:r>
                        <a:rPr lang="en-US" dirty="0" smtClean="0"/>
                        <a:t>12h</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320</a:t>
                      </a:r>
                      <a:r>
                        <a:rPr lang="en-US" sz="1800" dirty="0" smtClean="0"/>
                        <a:t>µE</a:t>
                      </a:r>
                      <a:endParaRPr lang="en-US" dirty="0"/>
                    </a:p>
                  </a:txBody>
                  <a:tcPr/>
                </a:tc>
                <a:tc>
                  <a:txBody>
                    <a:bodyPr/>
                    <a:lstStyle/>
                    <a:p>
                      <a:r>
                        <a:rPr lang="en-US" dirty="0" smtClean="0"/>
                        <a:t>50%</a:t>
                      </a:r>
                      <a:endParaRPr lang="en-US" dirty="0"/>
                    </a:p>
                  </a:txBody>
                  <a:tcPr/>
                </a:tc>
                <a:tc>
                  <a:txBody>
                    <a:bodyPr/>
                    <a:lstStyle/>
                    <a:p>
                      <a:r>
                        <a:rPr lang="en-US" dirty="0" smtClean="0"/>
                        <a:t>50%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10.5897/AJB11.1191</a:t>
                      </a:r>
                      <a:endParaRPr lang="en-US" dirty="0"/>
                    </a:p>
                  </a:txBody>
                  <a:tcPr/>
                </a:tc>
              </a:tr>
            </a:tbl>
          </a:graphicData>
        </a:graphic>
      </p:graphicFrame>
    </p:spTree>
    <p:extLst>
      <p:ext uri="{BB962C8B-B14F-4D97-AF65-F5344CB8AC3E}">
        <p14:creationId xmlns:p14="http://schemas.microsoft.com/office/powerpoint/2010/main" val="1995505170"/>
      </p:ext>
    </p:extLst>
  </p:cSld>
  <p:clrMapOvr>
    <a:masterClrMapping/>
  </p:clrMapOvr>
  <mc:AlternateContent xmlns:mc="http://schemas.openxmlformats.org/markup-compatibility/2006" xmlns:p14="http://schemas.microsoft.com/office/powerpoint/2010/main">
    <mc:Choice Requires="p14">
      <p:transition spd="slow" p14:dur="1500" advClick="0" advTm="8000">
        <p:split orient="vert"/>
      </p:transition>
    </mc:Choice>
    <mc:Fallback xmlns="">
      <p:transition spd="slow" advClick="0" advTm="8000">
        <p:split orient="vert"/>
      </p:transition>
    </mc:Fallback>
  </mc:AlternateContent>
  <p:timing>
    <p:tnLst>
      <p:par>
        <p:cTn id="1" dur="indefinite" restart="never" nodeType="tmRoot"/>
      </p:par>
    </p:tnLst>
  </p:timing>
</p:sld>
</file>

<file path=ppt/theme/theme1.xml><?xml version="1.0" encoding="utf-8"?>
<a:theme xmlns:a="http://schemas.openxmlformats.org/drawingml/2006/main" name="1_CID Theme">
  <a:themeElements>
    <a:clrScheme name="1_CID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CID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ID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ID Theme">
  <a:themeElements>
    <a:clrScheme name="3_CID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CID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ID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10435</TotalTime>
  <Words>645</Words>
  <Application>Microsoft Office PowerPoint</Application>
  <PresentationFormat>On-screen Show (4:3)</PresentationFormat>
  <Paragraphs>161</Paragraphs>
  <Slides>20</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Arial</vt:lpstr>
      <vt:lpstr>Calibri</vt:lpstr>
      <vt:lpstr>Trebuchet MS</vt:lpstr>
      <vt:lpstr>Wingdings 3</vt:lpstr>
      <vt:lpstr>1_CID Theme</vt:lpstr>
      <vt:lpstr>3_CID Theme</vt:lpstr>
      <vt:lpstr>Facet</vt:lpstr>
      <vt:lpstr>CI-800 LED Experimentation  System</vt:lpstr>
      <vt:lpstr>Agenda/Outline</vt:lpstr>
      <vt:lpstr>What is the CI-800?</vt:lpstr>
      <vt:lpstr>CI-800 Theory of Operation</vt:lpstr>
      <vt:lpstr>LightSnap! Software</vt:lpstr>
      <vt:lpstr>LightSnap! Continued</vt:lpstr>
      <vt:lpstr>LightSnap! Workspace</vt:lpstr>
      <vt:lpstr>Average Solar Radiation: Winter in central Florida’s Citrus Belt</vt:lpstr>
      <vt:lpstr>Light Recipes</vt:lpstr>
      <vt:lpstr>CI-800 Hardware</vt:lpstr>
      <vt:lpstr>CI-800 Network Setup</vt:lpstr>
      <vt:lpstr>CI-800 LED vs. Fluorescent Light</vt:lpstr>
      <vt:lpstr>CI-800 vs. Fluorescent Continued</vt:lpstr>
      <vt:lpstr>CI-800 vs. Fluorescent Light III</vt:lpstr>
      <vt:lpstr>CI-800 Applications</vt:lpstr>
      <vt:lpstr>PowerPoint Presentation</vt:lpstr>
      <vt:lpstr>CI-800 Troubleshooting</vt:lpstr>
      <vt:lpstr>LightSnap Software </vt:lpstr>
      <vt:lpstr>Connecting Multiple Lights to a Network</vt:lpstr>
      <vt:lpstr>Connecting Multiple Lights to a Network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Larman</dc:creator>
  <cp:lastModifiedBy>Brie Meyer</cp:lastModifiedBy>
  <cp:revision>182</cp:revision>
  <dcterms:created xsi:type="dcterms:W3CDTF">2010-02-19T17:16:04Z</dcterms:created>
  <dcterms:modified xsi:type="dcterms:W3CDTF">2014-08-20T19:42:19Z</dcterms:modified>
</cp:coreProperties>
</file>