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264" r:id="rId3"/>
    <p:sldId id="257" r:id="rId4"/>
    <p:sldId id="258" r:id="rId5"/>
    <p:sldId id="268" r:id="rId6"/>
    <p:sldId id="269" r:id="rId7"/>
    <p:sldId id="259" r:id="rId8"/>
    <p:sldId id="270" r:id="rId9"/>
    <p:sldId id="265" r:id="rId10"/>
    <p:sldId id="273" r:id="rId11"/>
    <p:sldId id="271" r:id="rId12"/>
    <p:sldId id="272" r:id="rId13"/>
    <p:sldId id="275" r:id="rId14"/>
    <p:sldId id="276" r:id="rId15"/>
    <p:sldId id="277" r:id="rId16"/>
    <p:sldId id="278" r:id="rId17"/>
    <p:sldId id="279" r:id="rId18"/>
    <p:sldId id="280" r:id="rId19"/>
    <p:sldId id="281" r:id="rId20"/>
    <p:sldId id="282" r:id="rId21"/>
    <p:sldId id="274" r:id="rId22"/>
    <p:sldId id="260"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2" autoAdjust="0"/>
    <p:restoredTop sz="94660"/>
  </p:normalViewPr>
  <p:slideViewPr>
    <p:cSldViewPr>
      <p:cViewPr varScale="1">
        <p:scale>
          <a:sx n="75" d="100"/>
          <a:sy n="75" d="100"/>
        </p:scale>
        <p:origin x="16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79562-9C07-4C07-A84E-CCAC8CE37097}" type="datetimeFigureOut">
              <a:rPr lang="en-US" smtClean="0"/>
              <a:t>6/1/2015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81C63-7A3D-4600-A5E9-5321F4C69ED0}" type="slidenum">
              <a:rPr lang="en-US" smtClean="0"/>
              <a:t>‹#›</a:t>
            </a:fld>
            <a:endParaRPr lang="en-US"/>
          </a:p>
        </p:txBody>
      </p:sp>
    </p:spTree>
    <p:extLst>
      <p:ext uri="{BB962C8B-B14F-4D97-AF65-F5344CB8AC3E}">
        <p14:creationId xmlns:p14="http://schemas.microsoft.com/office/powerpoint/2010/main" val="355276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Tube angle variability = versatility</a:t>
            </a:r>
            <a:r>
              <a:rPr lang="en-US" baseline="0" dirty="0" smtClean="0"/>
              <a:t> of minirhizotron</a:t>
            </a:r>
            <a:endParaRPr lang="en-US" dirty="0"/>
          </a:p>
        </p:txBody>
      </p:sp>
      <p:sp>
        <p:nvSpPr>
          <p:cNvPr id="4" name="Slide Number Placeholder 3"/>
          <p:cNvSpPr>
            <a:spLocks noGrp="1"/>
          </p:cNvSpPr>
          <p:nvPr>
            <p:ph type="sldNum" sz="quarter" idx="10"/>
          </p:nvPr>
        </p:nvSpPr>
        <p:spPr/>
        <p:txBody>
          <a:bodyPr/>
          <a:lstStyle/>
          <a:p>
            <a:fld id="{8774D034-F5B5-4712-92F6-62410A9EE16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0279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time-saver for the CI-600 is the “home position”.  </a:t>
            </a:r>
            <a:r>
              <a:rPr lang="en-US" dirty="0" smtClean="0"/>
              <a:t>This is how your whole team lines up root images.  First, line up the sliver dots</a:t>
            </a:r>
            <a:r>
              <a:rPr lang="en-US" baseline="0" dirty="0" smtClean="0"/>
              <a:t> on the CI-600 scanner body.  This is where the scanner will rotate to before it starts taking an image.  If you rotate the scanner to the home position and always insert it at the same position on the root tube, it will help align images for later analysis in the software.  </a:t>
            </a:r>
            <a:endParaRPr lang="en-US" dirty="0"/>
          </a:p>
        </p:txBody>
      </p:sp>
      <p:sp>
        <p:nvSpPr>
          <p:cNvPr id="4" name="Slide Number Placeholder 3"/>
          <p:cNvSpPr>
            <a:spLocks noGrp="1"/>
          </p:cNvSpPr>
          <p:nvPr>
            <p:ph type="sldNum" sz="quarter" idx="10"/>
          </p:nvPr>
        </p:nvSpPr>
        <p:spPr/>
        <p:txBody>
          <a:bodyPr/>
          <a:lstStyle/>
          <a:p>
            <a:fld id="{8774D034-F5B5-4712-92F6-62410A9EE16C}" type="slidenum">
              <a:rPr lang="en-US" smtClean="0"/>
              <a:t>9</a:t>
            </a:fld>
            <a:endParaRPr lang="en-US"/>
          </a:p>
        </p:txBody>
      </p:sp>
    </p:spTree>
    <p:extLst>
      <p:ext uri="{BB962C8B-B14F-4D97-AF65-F5344CB8AC3E}">
        <p14:creationId xmlns:p14="http://schemas.microsoft.com/office/powerpoint/2010/main" val="405576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collapsible rod is used to lower the CI-600 into the root tube.  The</a:t>
            </a:r>
            <a:r>
              <a:rPr lang="en-US" baseline="0" dirty="0" smtClean="0"/>
              <a:t> sections of the rod screw into each other and there is also a flexible section directly above where the rod screws into the top of the CI600, to minimize stress on the joint.  Each section of the collapsible rod is the length of the scan window of the CI-600.  When used with the USB root tube cap (pictured in the upper right), the adjoining section of the rod can be rested in the groove of the cap, so you can remove your hands from the CI-600 and collapsible rod.  This also helps when there are multiple users of the CI-600, trying to image the same root tubes.  There is an accessory to use the collapsible rod to dry the inside of the root tube, before lowering the CI-600 into the tube, if there is condensation.  </a:t>
            </a:r>
            <a:endParaRPr lang="en-US" dirty="0"/>
          </a:p>
        </p:txBody>
      </p:sp>
      <p:sp>
        <p:nvSpPr>
          <p:cNvPr id="4" name="Slide Number Placeholder 3"/>
          <p:cNvSpPr>
            <a:spLocks noGrp="1"/>
          </p:cNvSpPr>
          <p:nvPr>
            <p:ph type="sldNum" sz="quarter" idx="10"/>
          </p:nvPr>
        </p:nvSpPr>
        <p:spPr/>
        <p:txBody>
          <a:bodyPr/>
          <a:lstStyle/>
          <a:p>
            <a:fld id="{8774D034-F5B5-4712-92F6-62410A9EE16C}" type="slidenum">
              <a:rPr lang="en-US" smtClean="0"/>
              <a:t>10</a:t>
            </a:fld>
            <a:endParaRPr lang="en-US"/>
          </a:p>
        </p:txBody>
      </p:sp>
    </p:spTree>
    <p:extLst>
      <p:ext uri="{BB962C8B-B14F-4D97-AF65-F5344CB8AC3E}">
        <p14:creationId xmlns:p14="http://schemas.microsoft.com/office/powerpoint/2010/main" val="360702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CID Bio-Science recently</a:t>
            </a:r>
            <a:r>
              <a:rPr lang="en-US" baseline="0" dirty="0" smtClean="0"/>
              <a:t> released root tube insulating caps for the CI-600.  The insulation, connected to the tightly fitting root tube cap, is designed to decrease temperature fluctuation in the root tube, which will decrease condensation forming inside the tube.</a:t>
            </a:r>
            <a:endParaRPr lang="en-US" dirty="0"/>
          </a:p>
        </p:txBody>
      </p:sp>
      <p:sp>
        <p:nvSpPr>
          <p:cNvPr id="4" name="Slide Number Placeholder 3"/>
          <p:cNvSpPr>
            <a:spLocks noGrp="1"/>
          </p:cNvSpPr>
          <p:nvPr>
            <p:ph type="sldNum" sz="quarter" idx="10"/>
          </p:nvPr>
        </p:nvSpPr>
        <p:spPr/>
        <p:txBody>
          <a:bodyPr/>
          <a:lstStyle/>
          <a:p>
            <a:fld id="{B9977BE6-B55D-4EE5-A44F-1B177EABCCBB}" type="slidenum">
              <a:rPr lang="en-US" smtClean="0"/>
              <a:t>11</a:t>
            </a:fld>
            <a:endParaRPr lang="en-US"/>
          </a:p>
        </p:txBody>
      </p:sp>
    </p:spTree>
    <p:extLst>
      <p:ext uri="{BB962C8B-B14F-4D97-AF65-F5344CB8AC3E}">
        <p14:creationId xmlns:p14="http://schemas.microsoft.com/office/powerpoint/2010/main" val="29770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81C63-7A3D-4600-A5E9-5321F4C69ED0}" type="slidenum">
              <a:rPr lang="en-US" smtClean="0"/>
              <a:t>14</a:t>
            </a:fld>
            <a:endParaRPr lang="en-US"/>
          </a:p>
        </p:txBody>
      </p:sp>
    </p:spTree>
    <p:extLst>
      <p:ext uri="{BB962C8B-B14F-4D97-AF65-F5344CB8AC3E}">
        <p14:creationId xmlns:p14="http://schemas.microsoft.com/office/powerpoint/2010/main" val="67192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Utilizing the home position will help minimize the left/right offset between windows in the same root tube.  Here is an example of a single root tube that has 3 windows. The windows are already practically lined-up, even before Window 3 at the bottom of the tube was analyzed using RootSnap.  There is almost no need for image alignment because the researcher rotated the CI-600 to the home position before imaging.  These images are of maize root and are courtesy of Dr. Maruthi at the Central Research Institute for </a:t>
            </a:r>
            <a:r>
              <a:rPr lang="en-US" baseline="0" dirty="0" err="1" smtClean="0"/>
              <a:t>Dryland</a:t>
            </a:r>
            <a:r>
              <a:rPr lang="en-US" baseline="0" dirty="0" smtClean="0"/>
              <a:t> Agriculture.  </a:t>
            </a:r>
          </a:p>
          <a:p>
            <a:pPr defTabSz="897301">
              <a:defRPr/>
            </a:pPr>
            <a:endParaRPr lang="en-US" baseline="0" dirty="0" smtClean="0"/>
          </a:p>
        </p:txBody>
      </p:sp>
      <p:sp>
        <p:nvSpPr>
          <p:cNvPr id="4" name="Slide Number Placeholder 3"/>
          <p:cNvSpPr>
            <a:spLocks noGrp="1"/>
          </p:cNvSpPr>
          <p:nvPr>
            <p:ph type="sldNum" sz="quarter" idx="10"/>
          </p:nvPr>
        </p:nvSpPr>
        <p:spPr/>
        <p:txBody>
          <a:bodyPr/>
          <a:lstStyle/>
          <a:p>
            <a:fld id="{B9977BE6-B55D-4EE5-A44F-1B177EABCCBB}" type="slidenum">
              <a:rPr lang="en-US" smtClean="0"/>
              <a:t>20</a:t>
            </a:fld>
            <a:endParaRPr lang="en-US"/>
          </a:p>
        </p:txBody>
      </p:sp>
    </p:spTree>
    <p:extLst>
      <p:ext uri="{BB962C8B-B14F-4D97-AF65-F5344CB8AC3E}">
        <p14:creationId xmlns:p14="http://schemas.microsoft.com/office/powerpoint/2010/main" val="373026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EC598B76-724C-4616-88A2-8D92E81B72A6}"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A0B4C-E9E4-4B40-91C2-30C415E1452C}"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411470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7AD9BD77-4627-4CB0-AE1B-F344A00E3E0A}"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51B9E-034A-4001-B2CA-4ABF00C3B6A4}"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26924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B4AF1DFB-73D5-49FB-BD36-B00700274622}"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E88E67F-5272-47A8-818A-7F62EB124F62}"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84258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F554BF3E-C282-45C7-938D-A4B153D3F4AA}" type="datetimeFigureOut">
              <a:rPr lang="en-US">
                <a:solidFill>
                  <a:srgbClr val="000000">
                    <a:tint val="75000"/>
                  </a:srgbClr>
                </a:solidFill>
              </a:rPr>
              <a:pPr/>
              <a:t>6/1/2015</a:t>
            </a:fld>
            <a:endParaRPr lang="en-US">
              <a:solidFill>
                <a:srgbClr val="000000">
                  <a:tint val="75000"/>
                </a:srgb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tint val="75000"/>
                </a:srgb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04E13BC-54F3-4E69-B091-91364F61CBA2}" type="slidenum">
              <a:rPr lang="en-US">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09001515"/>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54A0EA4D-E5DD-426E-99EB-462288DB4D3D}" type="datetimeFigureOut">
              <a:rPr lang="en-US">
                <a:solidFill>
                  <a:srgbClr val="000000">
                    <a:tint val="75000"/>
                  </a:srgbClr>
                </a:solidFill>
              </a:rPr>
              <a:pPr/>
              <a:t>6/1/2015</a:t>
            </a:fld>
            <a:endParaRPr lang="en-US">
              <a:solidFill>
                <a:srgbClr val="000000">
                  <a:tint val="75000"/>
                </a:srgb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tint val="75000"/>
                </a:srgb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CFE8806-F170-402B-B018-4F73F1FF57AA}" type="slidenum">
              <a:rPr lang="en-US">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71330536"/>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11CA0B4C-E9E4-4B40-91C2-30C415E1452C}"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793568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4B864D17-FCF7-4E28-86E5-71B9AA4CE1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278267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7A99C4C2-988F-4E4D-B132-4792583FEFD5}"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0686583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803226E2-9D0C-4AA7-898A-F60F90753AF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6570743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E08541E5-D09B-4312-AEBA-C353605507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2582322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a:defRPr/>
            </a:pPr>
            <a:fld id="{2D5651C6-BF5B-4519-AFC8-FECD8430264B}"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707824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6F31A6CE-EFC2-474F-8D8E-4722E7D6D971}"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B864D17-FCF7-4E28-86E5-71B9AA4CE130}"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99187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76E878A7-1B27-493E-A751-548A3C70B12B}"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984072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ABAB9FCA-F175-4545-BBAE-423617BC6655}"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2098255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A0C16248-B394-45E6-8FD0-46CD6AD7269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1705327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113046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5311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434301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5124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259892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22251B9E-034A-4001-B2CA-4ABF00C3B6A4}"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9676939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2E88E67F-5272-47A8-818A-7F62EB124F6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121926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C2F2BA97-AF65-4FF4-9CB0-A0C3A98AB4B7}"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99C4C2-988F-4E4D-B132-4792583FEFD5}"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65761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962E7D5C-D124-4A6A-89AC-DCCFF8537DD4}"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803226E2-9D0C-4AA7-898A-F60F90753AF0}"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90298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8" name="Slide Number Placeholder 7"/>
          <p:cNvSpPr>
            <a:spLocks noGrp="1"/>
          </p:cNvSpPr>
          <p:nvPr>
            <p:ph type="sldNum" sz="quarter" idx="11"/>
          </p:nvPr>
        </p:nvSpPr>
        <p:spPr/>
        <p:txBody>
          <a:bodyPr/>
          <a:lstStyle>
            <a:lvl1pPr>
              <a:defRPr/>
            </a:lvl1pPr>
          </a:lstStyle>
          <a:p>
            <a:pPr>
              <a:defRPr/>
            </a:pPr>
            <a:fld id="{1EF2EA92-4A3B-4D0D-A34F-0DEC6BCA9E4D}" type="slidenum">
              <a:rPr lang="en-US">
                <a:solidFill>
                  <a:srgbClr val="000000">
                    <a:tint val="75000"/>
                  </a:srgbClr>
                </a:solidFill>
              </a:rPr>
              <a:pPr>
                <a:defRPr/>
              </a:pPr>
              <a:t>‹#›</a:t>
            </a:fld>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E08541E5-D09B-4312-AEBA-C3536055072D}" type="slidenum">
              <a:rPr lang="en-US">
                <a:solidFill>
                  <a:srgbClr val="000000">
                    <a:tint val="75000"/>
                  </a:srgbClr>
                </a:solidFill>
              </a:rPr>
              <a:pPr>
                <a:defRPr/>
              </a:pPr>
              <a:t>‹#›</a:t>
            </a:fld>
            <a:endParaRPr lang="en-US" dirty="0">
              <a:solidFill>
                <a:srgbClr val="000000">
                  <a:tint val="75000"/>
                </a:srgbClr>
              </a:solidFill>
            </a:endParaRPr>
          </a:p>
        </p:txBody>
      </p:sp>
      <p:sp>
        <p:nvSpPr>
          <p:cNvPr id="10" name="Date Placeholder 9"/>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412265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lvl1pPr>
              <a:defRPr/>
            </a:lvl1pPr>
          </a:lstStyle>
          <a:p>
            <a:pPr>
              <a:defRPr/>
            </a:pPr>
            <a:fld id="{AFAA3995-AA33-41FB-94DC-075C5CF06956}" type="slidenum">
              <a:rPr lang="en-US">
                <a:solidFill>
                  <a:srgbClr val="000000">
                    <a:tint val="75000"/>
                  </a:srgbClr>
                </a:solidFill>
              </a:rPr>
              <a:pPr>
                <a:defRPr/>
              </a:pPr>
              <a:t>‹#›</a:t>
            </a:fld>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2D5651C6-BF5B-4519-AFC8-FECD8430264B}" type="slidenum">
              <a:rPr lang="en-US">
                <a:solidFill>
                  <a:srgbClr val="000000">
                    <a:tint val="75000"/>
                  </a:srgbClr>
                </a:solidFill>
              </a:rPr>
              <a:pPr>
                <a:defRPr/>
              </a:pPr>
              <a:t>‹#›</a:t>
            </a:fld>
            <a:endParaRPr lang="en-US" dirty="0">
              <a:solidFill>
                <a:srgbClr val="000000">
                  <a:tint val="75000"/>
                </a:srgbClr>
              </a:solidFill>
            </a:endParaRPr>
          </a:p>
        </p:txBody>
      </p:sp>
      <p:sp>
        <p:nvSpPr>
          <p:cNvPr id="6" name="Date Placeholder 5"/>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7372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F72CCCAB-2628-4366-B95C-CCC21715C9D8}" type="slidenum">
              <a:rPr lang="en-US">
                <a:solidFill>
                  <a:srgbClr val="000000">
                    <a:tint val="75000"/>
                  </a:srgbClr>
                </a:solidFill>
              </a:rPr>
              <a:pPr>
                <a:defRPr/>
              </a:pPr>
              <a:t>‹#›</a:t>
            </a:fld>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76E878A7-1B27-493E-A751-548A3C70B12B}" type="slidenum">
              <a:rPr lang="en-US">
                <a:solidFill>
                  <a:srgbClr val="000000">
                    <a:tint val="75000"/>
                  </a:srgbClr>
                </a:solidFill>
              </a:rPr>
              <a:pPr>
                <a:defRPr/>
              </a:pPr>
              <a:t>‹#›</a:t>
            </a:fld>
            <a:endParaRPr lang="en-US" dirty="0">
              <a:solidFill>
                <a:srgbClr val="000000">
                  <a:tint val="75000"/>
                </a:srgbClr>
              </a:solidFill>
            </a:endParaRPr>
          </a:p>
        </p:txBody>
      </p:sp>
      <p:sp>
        <p:nvSpPr>
          <p:cNvPr id="5" name="Date Placeholder 4"/>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5662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675E3F7B-3DB7-498B-B421-2E5764F866BA}"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BAB9FCA-F175-4545-BBAE-423617BC6655}"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22776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314A8F6F-488D-4FED-B3FC-3BB2112ADCDE}"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0C16248-B394-45E6-8FD0-46CD6AD7269D}"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05394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37893" name="Content Placeholder 9" descr="Wheat Image.jpg"/>
          <p:cNvSpPr>
            <a:spLocks noGrp="1" noChangeAspect="1"/>
          </p:cNvSpPr>
          <p:nvPr/>
        </p:nvSpPr>
        <p:spPr bwMode="auto">
          <a:xfrm>
            <a:off x="914400" y="1295400"/>
            <a:ext cx="6762750" cy="4495800"/>
          </a:xfrm>
          <a:prstGeom prst="rect">
            <a:avLst/>
          </a:prstGeom>
          <a:blipFill dpi="0" rotWithShape="1">
            <a:blip r:embed="rId15"/>
            <a:srcRect/>
            <a:tile tx="0" ty="0" sx="100000" sy="100000" flip="none" algn="tl"/>
          </a:blipFill>
          <a:ln w="9525">
            <a:noFill/>
            <a:miter lim="800000"/>
            <a:headEnd/>
            <a:tailEnd/>
          </a:ln>
          <a:effectLst>
            <a:outerShdw dist="50800" dir="5400000" algn="ctr" rotWithShape="0">
              <a:schemeClr val="bg1"/>
            </a:outerShdw>
          </a:effectLst>
        </p:spPr>
        <p:txBody>
          <a:bodyPr/>
          <a:lstStyle/>
          <a:p>
            <a:pPr fontAlgn="base">
              <a:spcBef>
                <a:spcPct val="0"/>
              </a:spcBef>
              <a:spcAft>
                <a:spcPct val="0"/>
              </a:spcAft>
            </a:pPr>
            <a:endParaRPr lang="en-US">
              <a:solidFill>
                <a:srgbClr val="000000"/>
              </a:solidFill>
              <a:latin typeface="Arial" charset="0"/>
              <a:cs typeface="Arial" charset="0"/>
            </a:endParaRPr>
          </a:p>
        </p:txBody>
      </p:sp>
      <p:pic>
        <p:nvPicPr>
          <p:cNvPr id="2" name="Content Placeholder 9" descr="Wheat Image.jpg"/>
          <p:cNvPicPr>
            <a:picLocks noChangeAspect="1"/>
          </p:cNvPicPr>
          <p:nvPr/>
        </p:nvPicPr>
        <p:blipFill>
          <a:blip r:embed="rId16"/>
          <a:srcRect/>
          <a:stretch>
            <a:fillRect/>
          </a:stretch>
        </p:blipFill>
        <p:spPr bwMode="auto">
          <a:xfrm>
            <a:off x="914400" y="1295400"/>
            <a:ext cx="6762750" cy="4495800"/>
          </a:xfrm>
          <a:prstGeom prst="rect">
            <a:avLst/>
          </a:prstGeom>
          <a:blipFill dpi="0" rotWithShape="1">
            <a:blip r:embed="rId15"/>
            <a:srcRect/>
            <a:tile tx="0" ty="0" sx="100000" sy="100000" flip="none" algn="tl"/>
          </a:blipFill>
          <a:ln w="9525">
            <a:noFill/>
            <a:miter lim="800000"/>
            <a:headEnd/>
            <a:tailEnd/>
          </a:ln>
          <a:effectLst>
            <a:outerShdw dist="50800" dir="5400000" algn="ctr" rotWithShape="0">
              <a:schemeClr val="bg1"/>
            </a:outerShdw>
          </a:effectLst>
        </p:spPr>
      </p:pic>
      <p:sp>
        <p:nvSpPr>
          <p:cNvPr id="9" name="Rectangle 2"/>
          <p:cNvSpPr txBox="1">
            <a:spLocks noChangeArrowheads="1"/>
          </p:cNvSpPr>
          <p:nvPr/>
        </p:nvSpPr>
        <p:spPr bwMode="auto">
          <a:xfrm>
            <a:off x="0" y="0"/>
            <a:ext cx="9144000" cy="1371600"/>
          </a:xfrm>
          <a:prstGeom prst="rect">
            <a:avLst/>
          </a:prstGeom>
          <a:gradFill rotWithShape="1">
            <a:gsLst>
              <a:gs pos="0">
                <a:srgbClr val="3D7638"/>
              </a:gs>
              <a:gs pos="100000">
                <a:srgbClr val="65B846"/>
              </a:gs>
            </a:gsLst>
            <a:lin ang="5400000" scaled="1"/>
          </a:gradFill>
          <a:ln w="9525">
            <a:noFill/>
            <a:miter lim="800000"/>
            <a:headEnd/>
            <a:tailEnd/>
          </a:ln>
          <a:effectLst/>
        </p:spPr>
        <p:txBody>
          <a:bodyPr anchor="ctr"/>
          <a:lstStyle/>
          <a:p>
            <a:pPr algn="ctr" fontAlgn="base">
              <a:spcBef>
                <a:spcPct val="0"/>
              </a:spcBef>
              <a:spcAft>
                <a:spcPct val="0"/>
              </a:spcAft>
              <a:defRPr/>
            </a:pPr>
            <a:endParaRPr lang="en-US" sz="3600">
              <a:solidFill>
                <a:srgbClr val="FFFFFF"/>
              </a:solidFill>
              <a:effectLst>
                <a:outerShdw blurRad="38100" dist="38100" dir="2700000" algn="tl">
                  <a:srgbClr val="000000"/>
                </a:outerShdw>
              </a:effectLst>
              <a:cs typeface="Arial" charset="0"/>
            </a:endParaRPr>
          </a:p>
        </p:txBody>
      </p:sp>
      <p:sp>
        <p:nvSpPr>
          <p:cNvPr id="27655" name="Rectangle 7"/>
          <p:cNvSpPr>
            <a:spLocks noChangeArrowheads="1"/>
          </p:cNvSpPr>
          <p:nvPr/>
        </p:nvSpPr>
        <p:spPr bwMode="auto">
          <a:xfrm>
            <a:off x="685800" y="1371600"/>
            <a:ext cx="7772400" cy="4419600"/>
          </a:xfrm>
          <a:prstGeom prst="rect">
            <a:avLst/>
          </a:prstGeom>
          <a:solidFill>
            <a:schemeClr val="bg1">
              <a:alpha val="50000"/>
            </a:schemeClr>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sp>
        <p:nvSpPr>
          <p:cNvPr id="11" name="Rectangle 10"/>
          <p:cNvSpPr/>
          <p:nvPr/>
        </p:nvSpPr>
        <p:spPr>
          <a:xfrm>
            <a:off x="0" y="5791200"/>
            <a:ext cx="9144000" cy="1066800"/>
          </a:xfrm>
          <a:prstGeom prst="rect">
            <a:avLst/>
          </a:prstGeom>
          <a:solidFill>
            <a:srgbClr val="739D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n w="10160">
                  <a:solidFill>
                    <a:srgbClr val="4F81BD"/>
                  </a:solidFill>
                  <a:prstDash val="solid"/>
                </a:ln>
                <a:solidFill>
                  <a:srgbClr val="FFFFFF"/>
                </a:solidFill>
                <a:effectLst>
                  <a:outerShdw blurRad="38100" dist="32000" dir="5400000" algn="tl">
                    <a:srgbClr val="000000">
                      <a:alpha val="30000"/>
                    </a:srgbClr>
                  </a:outerShdw>
                </a:effectLst>
              </a:rPr>
              <a:t>www.cid-inc.com</a:t>
            </a:r>
          </a:p>
        </p:txBody>
      </p:sp>
      <p:sp>
        <p:nvSpPr>
          <p:cNvPr id="3"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214791-0C87-4785-90A1-64BA40C04D3F}" type="slidenum">
              <a:rPr lang="en-US">
                <a:solidFill>
                  <a:srgbClr val="000000">
                    <a:tint val="75000"/>
                  </a:srgbClr>
                </a:solidFill>
              </a:rPr>
              <a:pPr>
                <a:defRPr/>
              </a:pPr>
              <a:t>‹#›</a:t>
            </a:fld>
            <a:endParaRPr lang="en-US" dirty="0">
              <a:solidFill>
                <a:srgbClr val="000000">
                  <a:tint val="75000"/>
                </a:srgbClr>
              </a:solidFill>
            </a:endParaRPr>
          </a:p>
        </p:txBody>
      </p:sp>
      <p:sp>
        <p:nvSpPr>
          <p:cNvPr id="4" name="Rectangle 6"/>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chemeClr val="tx1">
                    <a:tint val="75000"/>
                  </a:schemeClr>
                </a:solidFill>
                <a:latin typeface="+mn-lt"/>
                <a:cs typeface="+mn-cs"/>
              </a:defRPr>
            </a:lvl1pPr>
          </a:lstStyle>
          <a:p>
            <a:pPr>
              <a:defRPr/>
            </a:pPr>
            <a:fld id="{B3BB57F2-E179-4D20-B71D-C27EBFAFC26A}" type="slidenum">
              <a:rPr lang="en-US">
                <a:solidFill>
                  <a:srgbClr val="000000">
                    <a:tint val="75000"/>
                  </a:srgbClr>
                </a:solidFill>
              </a:rPr>
              <a:pPr>
                <a:defRPr/>
              </a:pPr>
              <a:t>‹#›</a:t>
            </a:fld>
            <a:endParaRPr lang="en-US" dirty="0">
              <a:solidFill>
                <a:srgbClr val="000000">
                  <a:tint val="75000"/>
                </a:srgbClr>
              </a:solidFill>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76798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advTm="8000">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201649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ransition spd="slow">
    <p:fade thruBlk="1"/>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124200"/>
            <a:ext cx="7772400" cy="1470025"/>
          </a:xfrm>
        </p:spPr>
        <p:txBody>
          <a:bodyPr/>
          <a:lstStyle/>
          <a:p>
            <a:r>
              <a:rPr lang="en-US" dirty="0" smtClean="0"/>
              <a:t>CI-600 &amp; CI-690 Product Training</a:t>
            </a:r>
            <a:endParaRPr lang="en-US" dirty="0"/>
          </a:p>
        </p:txBody>
      </p:sp>
      <p:sp>
        <p:nvSpPr>
          <p:cNvPr id="3" name="Subtitle 2"/>
          <p:cNvSpPr>
            <a:spLocks noGrp="1"/>
          </p:cNvSpPr>
          <p:nvPr>
            <p:ph type="subTitle" idx="1"/>
          </p:nvPr>
        </p:nvSpPr>
        <p:spPr>
          <a:xfrm>
            <a:off x="225136" y="5257800"/>
            <a:ext cx="5826719" cy="1096899"/>
          </a:xfrm>
        </p:spPr>
        <p:txBody>
          <a:bodyPr/>
          <a:lstStyle/>
          <a:p>
            <a:r>
              <a:rPr lang="en-US" dirty="0" smtClean="0"/>
              <a:t>Conducted by: Brienne Meyer</a:t>
            </a:r>
          </a:p>
          <a:p>
            <a:r>
              <a:rPr lang="en-US" dirty="0" smtClean="0"/>
              <a:t>bmeyer@cid-inc.com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1828800" cy="2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14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340236"/>
            <a:ext cx="7245927" cy="1159431"/>
          </a:xfrm>
        </p:spPr>
        <p:txBody>
          <a:bodyPr>
            <a:normAutofit fontScale="90000"/>
          </a:bodyPr>
          <a:lstStyle/>
          <a:p>
            <a:r>
              <a:rPr lang="en-US" dirty="0" smtClean="0"/>
              <a:t>Collapsible Indexing Rod or Handle</a:t>
            </a:r>
            <a:endParaRPr lang="en-US" dirty="0"/>
          </a:p>
        </p:txBody>
      </p:sp>
      <p:sp>
        <p:nvSpPr>
          <p:cNvPr id="4" name="Content Placeholder 3"/>
          <p:cNvSpPr>
            <a:spLocks noGrp="1"/>
          </p:cNvSpPr>
          <p:nvPr>
            <p:ph idx="1"/>
          </p:nvPr>
        </p:nvSpPr>
        <p:spPr>
          <a:xfrm>
            <a:off x="457200" y="1600200"/>
            <a:ext cx="4648200" cy="4525963"/>
          </a:xfrm>
        </p:spPr>
        <p:txBody>
          <a:bodyPr/>
          <a:lstStyle/>
          <a:p>
            <a:r>
              <a:rPr lang="en-US" dirty="0" smtClean="0"/>
              <a:t>All users can get the same image at each tube</a:t>
            </a:r>
          </a:p>
          <a:p>
            <a:r>
              <a:rPr lang="en-US" dirty="0" smtClean="0"/>
              <a:t>Dry root tube</a:t>
            </a:r>
            <a:endParaRPr lang="en-US" dirty="0"/>
          </a:p>
        </p:txBody>
      </p:sp>
      <p:pic>
        <p:nvPicPr>
          <p:cNvPr id="7" name="Picture 6" descr="January 3, 2012 011"/>
          <p:cNvPicPr/>
          <p:nvPr/>
        </p:nvPicPr>
        <p:blipFill>
          <a:blip r:embed="rId3">
            <a:extLst>
              <a:ext uri="{28A0092B-C50C-407E-A947-70E740481C1C}">
                <a14:useLocalDpi xmlns:a14="http://schemas.microsoft.com/office/drawing/2010/main" val="0"/>
              </a:ext>
            </a:extLst>
          </a:blip>
          <a:srcRect t="24300" r="24825" b="10899"/>
          <a:stretch>
            <a:fillRect/>
          </a:stretch>
        </p:blipFill>
        <p:spPr bwMode="auto">
          <a:xfrm>
            <a:off x="5306291" y="1499667"/>
            <a:ext cx="3615690" cy="2348230"/>
          </a:xfrm>
          <a:prstGeom prst="rect">
            <a:avLst/>
          </a:prstGeom>
          <a:noFill/>
          <a:ln w="38100">
            <a:noFill/>
            <a:miter lim="800000"/>
            <a:headEnd/>
            <a:tailEnd/>
          </a:ln>
        </p:spPr>
      </p:pic>
      <p:pic>
        <p:nvPicPr>
          <p:cNvPr id="8" name="Picture 7" descr="January 3, 2012 010"/>
          <p:cNvPicPr/>
          <p:nvPr/>
        </p:nvPicPr>
        <p:blipFill>
          <a:blip r:embed="rId4">
            <a:extLst>
              <a:ext uri="{28A0092B-C50C-407E-A947-70E740481C1C}">
                <a14:useLocalDpi xmlns:a14="http://schemas.microsoft.com/office/drawing/2010/main" val="0"/>
              </a:ext>
            </a:extLst>
          </a:blip>
          <a:srcRect t="32401" b="41000"/>
          <a:stretch>
            <a:fillRect/>
          </a:stretch>
        </p:blipFill>
        <p:spPr bwMode="auto">
          <a:xfrm>
            <a:off x="3459537" y="4298316"/>
            <a:ext cx="5458980" cy="1299210"/>
          </a:xfrm>
          <a:prstGeom prst="rect">
            <a:avLst/>
          </a:prstGeom>
          <a:noFill/>
          <a:ln w="38100">
            <a:noFill/>
            <a:miter lim="800000"/>
            <a:headEnd/>
            <a:tailEnd/>
          </a:ln>
        </p:spPr>
      </p:pic>
      <p:sp>
        <p:nvSpPr>
          <p:cNvPr id="3" name="TextBox 2"/>
          <p:cNvSpPr txBox="1"/>
          <p:nvPr/>
        </p:nvSpPr>
        <p:spPr>
          <a:xfrm>
            <a:off x="3459537" y="5257800"/>
            <a:ext cx="5569181" cy="369332"/>
          </a:xfrm>
          <a:prstGeom prst="rect">
            <a:avLst/>
          </a:prstGeom>
          <a:noFill/>
        </p:spPr>
        <p:txBody>
          <a:bodyPr wrap="square" rtlCol="0">
            <a:spAutoFit/>
          </a:bodyPr>
          <a:lstStyle/>
          <a:p>
            <a:r>
              <a:rPr lang="en-US" b="1" dirty="0" smtClean="0"/>
              <a:t>Each section of the rod is the length of the scan window</a:t>
            </a:r>
            <a:endParaRPr lang="en-US" b="1" dirty="0"/>
          </a:p>
        </p:txBody>
      </p:sp>
      <p:pic>
        <p:nvPicPr>
          <p:cNvPr id="9" name="Picture 8" descr="January%203,%202012%20025"/>
          <p:cNvPicPr/>
          <p:nvPr/>
        </p:nvPicPr>
        <p:blipFill>
          <a:blip r:embed="rId5">
            <a:extLst>
              <a:ext uri="{28A0092B-C50C-407E-A947-70E740481C1C}">
                <a14:useLocalDpi xmlns:a14="http://schemas.microsoft.com/office/drawing/2010/main" val="0"/>
              </a:ext>
            </a:extLst>
          </a:blip>
          <a:srcRect l="5251" t="27499" r="2475" b="20200"/>
          <a:stretch>
            <a:fillRect/>
          </a:stretch>
        </p:blipFill>
        <p:spPr bwMode="auto">
          <a:xfrm>
            <a:off x="152400" y="4298316"/>
            <a:ext cx="3048000" cy="1776730"/>
          </a:xfrm>
          <a:prstGeom prst="rect">
            <a:avLst/>
          </a:prstGeom>
          <a:noFill/>
          <a:ln w="38100">
            <a:noFill/>
            <a:miter lim="800000"/>
            <a:headEnd/>
            <a:tailEnd/>
          </a:ln>
        </p:spPr>
      </p:pic>
    </p:spTree>
    <p:extLst>
      <p:ext uri="{BB962C8B-B14F-4D97-AF65-F5344CB8AC3E}">
        <p14:creationId xmlns:p14="http://schemas.microsoft.com/office/powerpoint/2010/main" val="727280515"/>
      </p:ext>
    </p:extLst>
  </p:cSld>
  <p:clrMapOvr>
    <a:masterClrMapping/>
  </p:clrMapOvr>
  <p:transition spd="slow" advClick="0" advTm="8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Tube Insulating Caps</a:t>
            </a:r>
            <a:endParaRPr lang="en-US" dirty="0"/>
          </a:p>
        </p:txBody>
      </p:sp>
      <p:sp>
        <p:nvSpPr>
          <p:cNvPr id="3" name="Content Placeholder 2"/>
          <p:cNvSpPr>
            <a:spLocks noGrp="1"/>
          </p:cNvSpPr>
          <p:nvPr>
            <p:ph idx="1"/>
          </p:nvPr>
        </p:nvSpPr>
        <p:spPr>
          <a:xfrm>
            <a:off x="304800" y="1579889"/>
            <a:ext cx="7391400" cy="3124200"/>
          </a:xfrm>
        </p:spPr>
        <p:txBody>
          <a:bodyPr/>
          <a:lstStyle/>
          <a:p>
            <a:pPr lvl="1"/>
            <a:r>
              <a:rPr lang="en-US" dirty="0" smtClean="0"/>
              <a:t>Prevent </a:t>
            </a:r>
            <a:r>
              <a:rPr lang="en-US" dirty="0"/>
              <a:t>temperature fluctuation</a:t>
            </a:r>
          </a:p>
          <a:p>
            <a:pPr lvl="1"/>
            <a:r>
              <a:rPr lang="en-US" dirty="0"/>
              <a:t>Decrease condensation</a:t>
            </a:r>
          </a:p>
          <a:p>
            <a:pPr lvl="1"/>
            <a:r>
              <a:rPr lang="en-US" dirty="0"/>
              <a:t>Decrease disturbance </a:t>
            </a:r>
            <a:r>
              <a:rPr lang="en-US" dirty="0" smtClean="0"/>
              <a:t>in soil</a:t>
            </a:r>
            <a:endParaRPr lang="en-US" dirty="0"/>
          </a:p>
          <a:p>
            <a:pPr marL="0" indent="0">
              <a:buNone/>
            </a:pPr>
            <a:endParaRPr lang="en-US" sz="2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114" t="39546" r="3750" b="35454"/>
          <a:stretch/>
        </p:blipFill>
        <p:spPr>
          <a:xfrm rot="5400000">
            <a:off x="6856137" y="3056910"/>
            <a:ext cx="3392630" cy="78401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113" t="31212" r="1478" b="37576"/>
          <a:stretch/>
        </p:blipFill>
        <p:spPr>
          <a:xfrm>
            <a:off x="152400" y="3886200"/>
            <a:ext cx="7772400" cy="1947828"/>
          </a:xfrm>
          <a:prstGeom prst="rect">
            <a:avLst/>
          </a:prstGeom>
        </p:spPr>
      </p:pic>
    </p:spTree>
    <p:extLst>
      <p:ext uri="{BB962C8B-B14F-4D97-AF65-F5344CB8AC3E}">
        <p14:creationId xmlns:p14="http://schemas.microsoft.com/office/powerpoint/2010/main" val="1073391118"/>
      </p:ext>
    </p:extLst>
  </p:cSld>
  <p:clrMapOvr>
    <a:masterClrMapping/>
  </p:clrMapOvr>
  <mc:AlternateContent xmlns:mc="http://schemas.openxmlformats.org/markup-compatibility/2006" xmlns:p14="http://schemas.microsoft.com/office/powerpoint/2010/main">
    <mc:Choice Requires="p14">
      <p:transition spd="slow" p14:dur="1200" advClick="0" advTm="8000">
        <p14:flip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CI-600 Operational Software</a:t>
            </a:r>
            <a:endParaRPr lang="en-US" dirty="0"/>
          </a:p>
        </p:txBody>
      </p:sp>
      <p:sp>
        <p:nvSpPr>
          <p:cNvPr id="3" name="Content Placeholder 2"/>
          <p:cNvSpPr>
            <a:spLocks noGrp="1"/>
          </p:cNvSpPr>
          <p:nvPr>
            <p:ph idx="1"/>
          </p:nvPr>
        </p:nvSpPr>
        <p:spPr/>
        <p:txBody>
          <a:bodyPr/>
          <a:lstStyle/>
          <a:p>
            <a:r>
              <a:rPr lang="en-US" dirty="0" smtClean="0"/>
              <a:t>Software and driver pre-installed on tablet</a:t>
            </a:r>
            <a:endParaRPr lang="en-US" dirty="0"/>
          </a:p>
          <a:p>
            <a:r>
              <a:rPr lang="en-US" dirty="0" smtClean="0"/>
              <a:t>Calibrate once at each resolution at factory</a:t>
            </a:r>
          </a:p>
          <a:p>
            <a:r>
              <a:rPr lang="en-US" dirty="0" smtClean="0"/>
              <a:t>Adjust resolution/DPI</a:t>
            </a:r>
          </a:p>
          <a:p>
            <a:r>
              <a:rPr lang="en-US" dirty="0"/>
              <a:t>Save image type</a:t>
            </a:r>
          </a:p>
          <a:p>
            <a:pPr lvl="1"/>
            <a:r>
              <a:rPr lang="en-US" dirty="0"/>
              <a:t>ICAP file naming: Tube, Window, Session</a:t>
            </a:r>
          </a:p>
          <a:p>
            <a:r>
              <a:rPr lang="en-US" dirty="0" smtClean="0"/>
              <a:t>Open software…..</a:t>
            </a:r>
          </a:p>
          <a:p>
            <a:r>
              <a:rPr lang="en-US" dirty="0" smtClean="0"/>
              <a:t>Calibrate before each use or if image quality decreases</a:t>
            </a:r>
          </a:p>
          <a:p>
            <a:pPr lvl="1"/>
            <a:endParaRPr lang="en-US" dirty="0" smtClean="0"/>
          </a:p>
          <a:p>
            <a:endParaRPr lang="en-US" dirty="0" smtClean="0"/>
          </a:p>
        </p:txBody>
      </p:sp>
    </p:spTree>
    <p:extLst>
      <p:ext uri="{BB962C8B-B14F-4D97-AF65-F5344CB8AC3E}">
        <p14:creationId xmlns:p14="http://schemas.microsoft.com/office/powerpoint/2010/main" val="3815727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r="21154" b="58666"/>
          <a:stretch/>
        </p:blipFill>
        <p:spPr bwMode="auto">
          <a:xfrm>
            <a:off x="10412" y="1600200"/>
            <a:ext cx="9133588" cy="2644946"/>
          </a:xfrm>
          <a:prstGeom prst="rect">
            <a:avLst/>
          </a:prstGeom>
          <a:ln w="38100">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486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r="41186" b="50684"/>
          <a:stretch/>
        </p:blipFill>
        <p:spPr bwMode="auto">
          <a:xfrm>
            <a:off x="21968" y="0"/>
            <a:ext cx="9122032" cy="4098632"/>
          </a:xfrm>
          <a:prstGeom prst="rect">
            <a:avLst/>
          </a:prstGeom>
          <a:ln w="38100">
            <a:solidFill>
              <a:schemeClr val="accent1"/>
            </a:solidFill>
          </a:ln>
          <a:extLst>
            <a:ext uri="{53640926-AAD7-44D8-BBD7-CCE9431645EC}">
              <a14:shadowObscured xmlns:a14="http://schemas.microsoft.com/office/drawing/2010/main"/>
            </a:ext>
          </a:extLst>
        </p:spPr>
      </p:pic>
      <p:pic>
        <p:nvPicPr>
          <p:cNvPr id="4" name="Picture 3" descr="ICAP%20parameters"/>
          <p:cNvPicPr/>
          <p:nvPr/>
        </p:nvPicPr>
        <p:blipFill rotWithShape="1">
          <a:blip r:embed="rId4">
            <a:extLst>
              <a:ext uri="{28A0092B-C50C-407E-A947-70E740481C1C}">
                <a14:useLocalDpi xmlns:a14="http://schemas.microsoft.com/office/drawing/2010/main" val="0"/>
              </a:ext>
            </a:extLst>
          </a:blip>
          <a:srcRect l="13360" t="8593" r="15973" b="12235"/>
          <a:stretch/>
        </p:blipFill>
        <p:spPr bwMode="auto">
          <a:xfrm>
            <a:off x="34668" y="1143000"/>
            <a:ext cx="9109332" cy="5715000"/>
          </a:xfrm>
          <a:prstGeom prst="rect">
            <a:avLst/>
          </a:prstGeom>
          <a:noFill/>
          <a:ln w="38100" cap="flat" cmpd="sng" algn="ctr">
            <a:solidFill>
              <a:srgbClr val="4F81BD"/>
            </a:solidFill>
            <a:prstDash val="solid"/>
            <a:miter lim="800000"/>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36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r="51282" b="40137"/>
          <a:stretch/>
        </p:blipFill>
        <p:spPr bwMode="auto">
          <a:xfrm>
            <a:off x="1752600" y="0"/>
            <a:ext cx="4953000" cy="3200400"/>
          </a:xfrm>
          <a:prstGeom prst="rect">
            <a:avLst/>
          </a:prstGeom>
          <a:ln w="38100">
            <a:solidFill>
              <a:srgbClr val="4F81BD"/>
            </a:solidFill>
          </a:ln>
          <a:extLst>
            <a:ext uri="{53640926-AAD7-44D8-BBD7-CCE9431645EC}">
              <a14:shadowObscured xmlns:a14="http://schemas.microsoft.com/office/drawing/2010/main"/>
            </a:ext>
          </a:extLst>
        </p:spPr>
      </p:pic>
      <p:pic>
        <p:nvPicPr>
          <p:cNvPr id="3" name="Picture 2"/>
          <p:cNvPicPr/>
          <p:nvPr/>
        </p:nvPicPr>
        <p:blipFill rotWithShape="1">
          <a:blip r:embed="rId3">
            <a:extLst>
              <a:ext uri="{28A0092B-C50C-407E-A947-70E740481C1C}">
                <a14:useLocalDpi xmlns:a14="http://schemas.microsoft.com/office/drawing/2010/main" val="0"/>
              </a:ext>
            </a:extLst>
          </a:blip>
          <a:srcRect r="66506" b="50399"/>
          <a:stretch/>
        </p:blipFill>
        <p:spPr bwMode="auto">
          <a:xfrm>
            <a:off x="1752600" y="3429000"/>
            <a:ext cx="4953000" cy="3276600"/>
          </a:xfrm>
          <a:prstGeom prst="rect">
            <a:avLst/>
          </a:prstGeom>
          <a:ln w="38100">
            <a:solidFill>
              <a:srgbClr val="4F81BD"/>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702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r="27243" b="24743"/>
          <a:stretch/>
        </p:blipFill>
        <p:spPr bwMode="auto">
          <a:xfrm>
            <a:off x="0" y="914400"/>
            <a:ext cx="9144000" cy="4876800"/>
          </a:xfrm>
          <a:prstGeom prst="rect">
            <a:avLst/>
          </a:prstGeom>
          <a:ln w="38100">
            <a:solidFill>
              <a:srgbClr val="4F81BD"/>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004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r="24199" b="19613"/>
          <a:stretch/>
        </p:blipFill>
        <p:spPr bwMode="auto">
          <a:xfrm>
            <a:off x="1066800" y="1295400"/>
            <a:ext cx="6521132" cy="4010977"/>
          </a:xfrm>
          <a:prstGeom prst="rect">
            <a:avLst/>
          </a:prstGeom>
          <a:ln w="38100">
            <a:solidFill>
              <a:srgbClr val="4F81BD"/>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21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r="43590" b="14481"/>
          <a:stretch/>
        </p:blipFill>
        <p:spPr bwMode="auto">
          <a:xfrm>
            <a:off x="1371600" y="914400"/>
            <a:ext cx="6248400" cy="4857750"/>
          </a:xfrm>
          <a:prstGeom prst="rect">
            <a:avLst/>
          </a:prstGeom>
          <a:ln w="38100">
            <a:solidFill>
              <a:srgbClr val="4F81BD"/>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140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r="8814" b="39567"/>
          <a:stretch/>
        </p:blipFill>
        <p:spPr bwMode="auto">
          <a:xfrm>
            <a:off x="838200" y="3762668"/>
            <a:ext cx="7283133" cy="3055457"/>
          </a:xfrm>
          <a:prstGeom prst="rect">
            <a:avLst/>
          </a:prstGeom>
          <a:ln w="38100"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3" name="Title 2"/>
          <p:cNvSpPr>
            <a:spLocks noGrp="1"/>
          </p:cNvSpPr>
          <p:nvPr>
            <p:ph type="title"/>
          </p:nvPr>
        </p:nvSpPr>
        <p:spPr>
          <a:xfrm>
            <a:off x="76200" y="63028"/>
            <a:ext cx="6347713" cy="1320800"/>
          </a:xfrm>
        </p:spPr>
        <p:txBody>
          <a:bodyPr/>
          <a:lstStyle/>
          <a:p>
            <a:r>
              <a:rPr lang="en-US" dirty="0" smtClean="0"/>
              <a:t>Troubleshooting</a:t>
            </a:r>
            <a:endParaRPr lang="en-US" dirty="0"/>
          </a:p>
        </p:txBody>
      </p:sp>
      <p:sp>
        <p:nvSpPr>
          <p:cNvPr id="4" name="Content Placeholder 3"/>
          <p:cNvSpPr>
            <a:spLocks noGrp="1"/>
          </p:cNvSpPr>
          <p:nvPr>
            <p:ph idx="1"/>
          </p:nvPr>
        </p:nvSpPr>
        <p:spPr>
          <a:xfrm>
            <a:off x="0" y="990600"/>
            <a:ext cx="8839200" cy="3886200"/>
          </a:xfrm>
        </p:spPr>
        <p:txBody>
          <a:bodyPr>
            <a:normAutofit/>
          </a:bodyPr>
          <a:lstStyle/>
          <a:p>
            <a:pPr lvl="2"/>
            <a:r>
              <a:rPr lang="en-US" sz="2000" dirty="0"/>
              <a:t>Disconnect and reconnect the CI-600.</a:t>
            </a:r>
          </a:p>
          <a:p>
            <a:pPr lvl="2"/>
            <a:r>
              <a:rPr lang="en-US" sz="2000" dirty="0"/>
              <a:t>If the error appears again, re-start the computer. </a:t>
            </a:r>
          </a:p>
          <a:p>
            <a:pPr lvl="2"/>
            <a:r>
              <a:rPr lang="en-US" sz="2000" dirty="0"/>
              <a:t>Check the USB cable and connection of the instrument.  Try a different USB port of the computer.  </a:t>
            </a:r>
            <a:r>
              <a:rPr lang="en-US" sz="2000" b="1" dirty="0"/>
              <a:t>Try a new USB cable.</a:t>
            </a:r>
            <a:r>
              <a:rPr lang="en-US" sz="2000" dirty="0"/>
              <a:t>  </a:t>
            </a:r>
            <a:endParaRPr lang="en-US" sz="2000" dirty="0" smtClean="0"/>
          </a:p>
          <a:p>
            <a:pPr lvl="2"/>
            <a:r>
              <a:rPr lang="en-US" sz="2000" dirty="0"/>
              <a:t>Check that the software and driver are up-to-date and properly installed</a:t>
            </a:r>
          </a:p>
          <a:p>
            <a:endParaRPr lang="en-US" sz="2800" dirty="0"/>
          </a:p>
        </p:txBody>
      </p:sp>
    </p:spTree>
    <p:extLst>
      <p:ext uri="{BB962C8B-B14F-4D97-AF65-F5344CB8AC3E}">
        <p14:creationId xmlns:p14="http://schemas.microsoft.com/office/powerpoint/2010/main" val="21928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CI-600 In Situ Root Imager</a:t>
            </a:r>
            <a:endParaRPr lang="en-US" dirty="0"/>
          </a:p>
        </p:txBody>
      </p:sp>
      <p:sp>
        <p:nvSpPr>
          <p:cNvPr id="3" name="Content Placeholder 2"/>
          <p:cNvSpPr>
            <a:spLocks noGrp="1"/>
          </p:cNvSpPr>
          <p:nvPr>
            <p:ph idx="1"/>
          </p:nvPr>
        </p:nvSpPr>
        <p:spPr/>
        <p:txBody>
          <a:bodyPr/>
          <a:lstStyle/>
          <a:p>
            <a:r>
              <a:rPr lang="en-US" dirty="0"/>
              <a:t>Provides a high-resolution underground color image of living roots in the soil</a:t>
            </a:r>
          </a:p>
          <a:p>
            <a:r>
              <a:rPr lang="en-US" dirty="0" smtClean="0"/>
              <a:t>Observation </a:t>
            </a:r>
            <a:r>
              <a:rPr lang="en-US" dirty="0"/>
              <a:t>of root growth and behavior over </a:t>
            </a:r>
            <a:r>
              <a:rPr lang="en-US" dirty="0" smtClean="0"/>
              <a:t>time; one </a:t>
            </a:r>
            <a:r>
              <a:rPr lang="en-US" dirty="0"/>
              <a:t>or multiple growing seasons</a:t>
            </a:r>
          </a:p>
          <a:p>
            <a:r>
              <a:rPr lang="en-US" dirty="0"/>
              <a:t>Portable and field ready for fast accurate root and soil </a:t>
            </a:r>
            <a:r>
              <a:rPr lang="en-US" dirty="0" smtClean="0"/>
              <a:t>images</a:t>
            </a:r>
          </a:p>
          <a:p>
            <a:pPr lvl="1"/>
            <a:r>
              <a:rPr lang="en-US" dirty="0" smtClean="0"/>
              <a:t>One scanner with multiple tubes for many field sites</a:t>
            </a:r>
            <a:endParaRPr lang="en-US" dirty="0"/>
          </a:p>
          <a:p>
            <a:endParaRPr lang="en-US" dirty="0"/>
          </a:p>
        </p:txBody>
      </p:sp>
    </p:spTree>
    <p:extLst>
      <p:ext uri="{BB962C8B-B14F-4D97-AF65-F5344CB8AC3E}">
        <p14:creationId xmlns:p14="http://schemas.microsoft.com/office/powerpoint/2010/main" val="3936806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286000" cy="25235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5" y="4334494"/>
            <a:ext cx="2286000" cy="25235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815" y="0"/>
            <a:ext cx="6656576" cy="6858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523507"/>
            <a:ext cx="2286001" cy="2523508"/>
          </a:xfrm>
          <a:prstGeom prst="rect">
            <a:avLst/>
          </a:prstGeom>
        </p:spPr>
      </p:pic>
      <p:cxnSp>
        <p:nvCxnSpPr>
          <p:cNvPr id="9" name="Straight Arrow Connector 8"/>
          <p:cNvCxnSpPr/>
          <p:nvPr/>
        </p:nvCxnSpPr>
        <p:spPr>
          <a:xfrm flipV="1">
            <a:off x="1219200" y="4648200"/>
            <a:ext cx="3657600" cy="13716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2286000" cy="830997"/>
          </a:xfrm>
          <a:prstGeom prst="rect">
            <a:avLst/>
          </a:prstGeom>
          <a:noFill/>
        </p:spPr>
        <p:txBody>
          <a:bodyPr wrap="square" rtlCol="0">
            <a:spAutoFit/>
          </a:bodyPr>
          <a:lstStyle/>
          <a:p>
            <a:r>
              <a:rPr lang="en-US" sz="2400" b="1" dirty="0" smtClean="0"/>
              <a:t>Dr. Maruthi</a:t>
            </a:r>
          </a:p>
          <a:p>
            <a:r>
              <a:rPr lang="en-US" sz="2400" b="1" dirty="0" smtClean="0"/>
              <a:t>CRIDA, India</a:t>
            </a:r>
            <a:endParaRPr lang="en-US" sz="2400" b="1" dirty="0"/>
          </a:p>
        </p:txBody>
      </p:sp>
      <p:sp>
        <p:nvSpPr>
          <p:cNvPr id="2" name="TextBox 1"/>
          <p:cNvSpPr txBox="1"/>
          <p:nvPr/>
        </p:nvSpPr>
        <p:spPr>
          <a:xfrm>
            <a:off x="2819400" y="1447800"/>
            <a:ext cx="6334991" cy="1200329"/>
          </a:xfrm>
          <a:prstGeom prst="rect">
            <a:avLst/>
          </a:prstGeom>
          <a:noFill/>
        </p:spPr>
        <p:txBody>
          <a:bodyPr wrap="square" rtlCol="0">
            <a:spAutoFit/>
          </a:bodyPr>
          <a:lstStyle/>
          <a:p>
            <a:r>
              <a:rPr lang="en-US" sz="3600" b="1" dirty="0" smtClean="0">
                <a:solidFill>
                  <a:schemeClr val="accent3"/>
                </a:solidFill>
              </a:rPr>
              <a:t>Roots mapped using RootSnap! </a:t>
            </a:r>
            <a:endParaRPr lang="en-US" sz="3600" b="1" dirty="0">
              <a:solidFill>
                <a:schemeClr val="accent3"/>
              </a:solidFill>
            </a:endParaRPr>
          </a:p>
        </p:txBody>
      </p:sp>
    </p:spTree>
    <p:extLst>
      <p:ext uri="{BB962C8B-B14F-4D97-AF65-F5344CB8AC3E}">
        <p14:creationId xmlns:p14="http://schemas.microsoft.com/office/powerpoint/2010/main" val="4030416186"/>
      </p:ext>
    </p:extLst>
  </p:cSld>
  <p:clrMapOvr>
    <a:masterClrMapping/>
  </p:clrMapOvr>
  <mc:AlternateContent xmlns:mc="http://schemas.openxmlformats.org/markup-compatibility/2006" xmlns:p14="http://schemas.microsoft.com/office/powerpoint/2010/main">
    <mc:Choice Requires="p14">
      <p:transition spd="slow" p14:dur="1600" advClick="0" advTm="8000">
        <p14:gallery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CI-690: RootSnap!</a:t>
            </a:r>
            <a:endParaRPr lang="en-US" dirty="0"/>
          </a:p>
        </p:txBody>
      </p:sp>
      <p:sp>
        <p:nvSpPr>
          <p:cNvPr id="3" name="Content Placeholder 2"/>
          <p:cNvSpPr>
            <a:spLocks noGrp="1"/>
          </p:cNvSpPr>
          <p:nvPr>
            <p:ph idx="1"/>
          </p:nvPr>
        </p:nvSpPr>
        <p:spPr/>
        <p:txBody>
          <a:bodyPr/>
          <a:lstStyle/>
          <a:p>
            <a:r>
              <a:rPr lang="en-US" dirty="0"/>
              <a:t>Software to analyze root images </a:t>
            </a:r>
          </a:p>
          <a:p>
            <a:pPr lvl="1"/>
            <a:r>
              <a:rPr lang="en-US" dirty="0"/>
              <a:t>CI-600, other root scanners, digital </a:t>
            </a:r>
            <a:r>
              <a:rPr lang="en-US" dirty="0" smtClean="0"/>
              <a:t>pictures</a:t>
            </a:r>
          </a:p>
          <a:p>
            <a:pPr lvl="1"/>
            <a:r>
              <a:rPr lang="en-US" dirty="0" smtClean="0"/>
              <a:t>Semi-automatic root mapping feature</a:t>
            </a:r>
          </a:p>
          <a:p>
            <a:r>
              <a:rPr lang="en-US" dirty="0"/>
              <a:t>Uses a touch-screen interface to make analysis quicker and </a:t>
            </a:r>
            <a:r>
              <a:rPr lang="en-US" dirty="0" smtClean="0"/>
              <a:t>easier</a:t>
            </a:r>
          </a:p>
          <a:p>
            <a:r>
              <a:rPr lang="en-US" dirty="0" smtClean="0"/>
              <a:t>Monitor root growth, disease, dynamics and behavior over time</a:t>
            </a:r>
          </a:p>
          <a:p>
            <a:pPr lvl="1"/>
            <a:r>
              <a:rPr lang="en-US" dirty="0" smtClean="0"/>
              <a:t>Root length, area, volume, diameter</a:t>
            </a:r>
          </a:p>
        </p:txBody>
      </p:sp>
    </p:spTree>
    <p:extLst>
      <p:ext uri="{BB962C8B-B14F-4D97-AF65-F5344CB8AC3E}">
        <p14:creationId xmlns:p14="http://schemas.microsoft.com/office/powerpoint/2010/main" val="170145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RootSnap!</a:t>
            </a:r>
            <a:endParaRPr lang="en-US" dirty="0"/>
          </a:p>
        </p:txBody>
      </p:sp>
      <p:sp>
        <p:nvSpPr>
          <p:cNvPr id="3" name="Content Placeholder 2"/>
          <p:cNvSpPr>
            <a:spLocks noGrp="1"/>
          </p:cNvSpPr>
          <p:nvPr>
            <p:ph idx="1"/>
          </p:nvPr>
        </p:nvSpPr>
        <p:spPr/>
        <p:txBody>
          <a:bodyPr/>
          <a:lstStyle/>
          <a:p>
            <a:r>
              <a:rPr lang="en-US" dirty="0" smtClean="0"/>
              <a:t>Demonstrate small project in RootSnap!</a:t>
            </a:r>
          </a:p>
          <a:p>
            <a:pPr lvl="1"/>
            <a:r>
              <a:rPr lang="en-US" dirty="0" smtClean="0"/>
              <a:t>Import sample image 4 and show detect growth tool working</a:t>
            </a:r>
          </a:p>
          <a:p>
            <a:pPr lvl="1"/>
            <a:r>
              <a:rPr lang="en-US" dirty="0" smtClean="0"/>
              <a:t>Run through all feature of software and show exported data</a:t>
            </a:r>
            <a:endParaRPr lang="en-US" dirty="0"/>
          </a:p>
        </p:txBody>
      </p:sp>
    </p:spTree>
    <p:extLst>
      <p:ext uri="{BB962C8B-B14F-4D97-AF65-F5344CB8AC3E}">
        <p14:creationId xmlns:p14="http://schemas.microsoft.com/office/powerpoint/2010/main" val="422521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13" y="206402"/>
            <a:ext cx="3662322" cy="24415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06402"/>
            <a:ext cx="4464365" cy="40513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13" y="2819400"/>
            <a:ext cx="4317917" cy="391229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191329"/>
            <a:ext cx="3207153" cy="3540363"/>
          </a:xfrm>
          <a:prstGeom prst="rect">
            <a:avLst/>
          </a:prstGeom>
        </p:spPr>
      </p:pic>
    </p:spTree>
    <p:extLst>
      <p:ext uri="{BB962C8B-B14F-4D97-AF65-F5344CB8AC3E}">
        <p14:creationId xmlns:p14="http://schemas.microsoft.com/office/powerpoint/2010/main" val="4010004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lstStyle/>
          <a:p>
            <a:r>
              <a:rPr lang="en-US" dirty="0" smtClean="0"/>
              <a:t>Theory of Operation</a:t>
            </a:r>
            <a:endParaRPr lang="en-US" dirty="0"/>
          </a:p>
        </p:txBody>
      </p:sp>
      <p:pic>
        <p:nvPicPr>
          <p:cNvPr id="5122" name="Picture 2" descr="http://cid-inc.com/media/distributorsforum/images/ci-600/large/ci-600-b-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30258"/>
      </p:ext>
    </p:extLst>
  </p:cSld>
  <p:clrMapOvr>
    <a:masterClrMapping/>
  </p:clrMapOvr>
  <mc:AlternateContent xmlns:mc="http://schemas.openxmlformats.org/markup-compatibility/2006" xmlns:p14="http://schemas.microsoft.com/office/powerpoint/2010/main">
    <mc:Choice Requires="p14">
      <p:transition spd="slow" p14:dur="2500" advClick="0" advTm="8000">
        <p:checker/>
      </p:transition>
    </mc:Choice>
    <mc:Fallback xmlns="">
      <p:transition spd="slow" advClick="0" advTm="8000">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Tube Installation</a:t>
            </a:r>
            <a:endParaRPr lang="en-US" dirty="0"/>
          </a:p>
        </p:txBody>
      </p:sp>
      <p:sp>
        <p:nvSpPr>
          <p:cNvPr id="3" name="Content Placeholder 2"/>
          <p:cNvSpPr>
            <a:spLocks noGrp="1"/>
          </p:cNvSpPr>
          <p:nvPr>
            <p:ph idx="1"/>
          </p:nvPr>
        </p:nvSpPr>
        <p:spPr>
          <a:xfrm>
            <a:off x="228600" y="1570037"/>
            <a:ext cx="5562600" cy="4525963"/>
          </a:xfrm>
        </p:spPr>
        <p:txBody>
          <a:bodyPr>
            <a:normAutofit fontScale="92500" lnSpcReduction="10000"/>
          </a:bodyPr>
          <a:lstStyle/>
          <a:p>
            <a:r>
              <a:rPr lang="en-US" sz="2800" dirty="0"/>
              <a:t>How do I install the root tube?</a:t>
            </a:r>
          </a:p>
          <a:p>
            <a:pPr lvl="1"/>
            <a:r>
              <a:rPr lang="en-US" sz="2400" dirty="0"/>
              <a:t>Each situation </a:t>
            </a:r>
            <a:r>
              <a:rPr lang="en-US" sz="2400" dirty="0" smtClean="0"/>
              <a:t>different</a:t>
            </a:r>
            <a:endParaRPr lang="en-US" sz="2400" dirty="0"/>
          </a:p>
          <a:p>
            <a:pPr lvl="1"/>
            <a:r>
              <a:rPr lang="en-US" sz="2400" dirty="0"/>
              <a:t>Gas-powered auger </a:t>
            </a:r>
            <a:endParaRPr lang="en-US" sz="2400" dirty="0" smtClean="0"/>
          </a:p>
          <a:p>
            <a:pPr lvl="1"/>
            <a:r>
              <a:rPr lang="en-US" sz="2400" dirty="0" smtClean="0"/>
              <a:t>Trenching</a:t>
            </a:r>
          </a:p>
          <a:p>
            <a:pPr lvl="1"/>
            <a:r>
              <a:rPr lang="en-US" sz="2400" dirty="0" smtClean="0"/>
              <a:t>Other methods</a:t>
            </a:r>
          </a:p>
          <a:p>
            <a:r>
              <a:rPr lang="en-US" sz="2800" dirty="0"/>
              <a:t>At what angle should the </a:t>
            </a:r>
            <a:r>
              <a:rPr lang="en-US" sz="2800" dirty="0" smtClean="0"/>
              <a:t>tube </a:t>
            </a:r>
            <a:r>
              <a:rPr lang="en-US" sz="2800" dirty="0"/>
              <a:t>be?</a:t>
            </a:r>
          </a:p>
          <a:p>
            <a:pPr lvl="1"/>
            <a:r>
              <a:rPr lang="en-US" sz="2400" dirty="0"/>
              <a:t>45</a:t>
            </a:r>
            <a:r>
              <a:rPr lang="en-US" sz="2400" baseline="30000" dirty="0"/>
              <a:t>O</a:t>
            </a:r>
            <a:r>
              <a:rPr lang="en-US" sz="2400" dirty="0"/>
              <a:t> or 60</a:t>
            </a:r>
            <a:r>
              <a:rPr lang="en-US" sz="2400" baseline="30000" dirty="0"/>
              <a:t>O</a:t>
            </a:r>
            <a:r>
              <a:rPr lang="en-US" sz="2400" dirty="0"/>
              <a:t> </a:t>
            </a:r>
            <a:r>
              <a:rPr lang="en-US" sz="2400" dirty="0" smtClean="0"/>
              <a:t>angle</a:t>
            </a:r>
          </a:p>
          <a:p>
            <a:pPr lvl="1"/>
            <a:r>
              <a:rPr lang="en-US" sz="2400" dirty="0" smtClean="0"/>
              <a:t>Vertical or horizontal</a:t>
            </a:r>
            <a:endParaRPr lang="en-US" sz="2400" dirty="0"/>
          </a:p>
          <a:p>
            <a:pPr lvl="1"/>
            <a:r>
              <a:rPr lang="en-US" sz="2400" dirty="0"/>
              <a:t>depend on the species, type of study</a:t>
            </a:r>
          </a:p>
          <a:p>
            <a:pPr marL="457200" lvl="1" indent="0">
              <a:buNone/>
            </a:pPr>
            <a:endParaRPr lang="en-US" dirty="0"/>
          </a:p>
          <a:p>
            <a:endParaRPr lang="en-US" dirty="0"/>
          </a:p>
        </p:txBody>
      </p:sp>
      <p:pic>
        <p:nvPicPr>
          <p:cNvPr id="4" name="Picture 2" descr="C:\Users\Barry\Pictures\CI-600\marie arndal tube inst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748" y="1371600"/>
            <a:ext cx="2679788"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62600" y="4944070"/>
            <a:ext cx="3577936" cy="923330"/>
          </a:xfrm>
          <a:prstGeom prst="rect">
            <a:avLst/>
          </a:prstGeom>
        </p:spPr>
        <p:txBody>
          <a:bodyPr wrap="square">
            <a:spAutoFit/>
          </a:bodyPr>
          <a:lstStyle/>
          <a:p>
            <a:pPr algn="r"/>
            <a:r>
              <a:rPr lang="en-US" b="1" dirty="0">
                <a:solidFill>
                  <a:srgbClr val="000000"/>
                </a:solidFill>
              </a:rPr>
              <a:t>Dr. Marie Arndal </a:t>
            </a:r>
          </a:p>
          <a:p>
            <a:pPr algn="r"/>
            <a:r>
              <a:rPr lang="en-US" b="1" dirty="0">
                <a:solidFill>
                  <a:srgbClr val="000000"/>
                </a:solidFill>
              </a:rPr>
              <a:t>University of Copenhagen</a:t>
            </a:r>
          </a:p>
          <a:p>
            <a:pPr algn="r"/>
            <a:r>
              <a:rPr lang="en-US" b="1" dirty="0">
                <a:solidFill>
                  <a:srgbClr val="000000"/>
                </a:solidFill>
              </a:rPr>
              <a:t> Center for Permafrost (CENPERM) </a:t>
            </a:r>
          </a:p>
        </p:txBody>
      </p:sp>
    </p:spTree>
    <p:extLst>
      <p:ext uri="{BB962C8B-B14F-4D97-AF65-F5344CB8AC3E}">
        <p14:creationId xmlns:p14="http://schemas.microsoft.com/office/powerpoint/2010/main" val="2225915638"/>
      </p:ext>
    </p:extLst>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CI-600 Software</a:t>
            </a:r>
            <a:endParaRPr lang="en-US" dirty="0"/>
          </a:p>
        </p:txBody>
      </p:sp>
      <p:sp>
        <p:nvSpPr>
          <p:cNvPr id="3" name="Content Placeholder 2"/>
          <p:cNvSpPr>
            <a:spLocks noGrp="1"/>
          </p:cNvSpPr>
          <p:nvPr>
            <p:ph idx="1"/>
          </p:nvPr>
        </p:nvSpPr>
        <p:spPr/>
        <p:txBody>
          <a:bodyPr/>
          <a:lstStyle/>
          <a:p>
            <a:r>
              <a:rPr lang="en-US" dirty="0" smtClean="0"/>
              <a:t>CI-600 requires a USB connection (tablet computer included)</a:t>
            </a:r>
          </a:p>
          <a:p>
            <a:pPr lvl="1"/>
            <a:r>
              <a:rPr lang="en-US" dirty="0" smtClean="0"/>
              <a:t>Run the software</a:t>
            </a:r>
          </a:p>
          <a:p>
            <a:pPr lvl="1"/>
            <a:r>
              <a:rPr lang="en-US" dirty="0" smtClean="0"/>
              <a:t>Store and save root images</a:t>
            </a:r>
          </a:p>
          <a:p>
            <a:pPr lvl="1"/>
            <a:r>
              <a:rPr lang="en-US" dirty="0" smtClean="0"/>
              <a:t>Store images with ICAP naming for easy importing into CI-690 root analysis software</a:t>
            </a:r>
          </a:p>
          <a:p>
            <a:pPr lvl="2"/>
            <a:r>
              <a:rPr lang="en-US" dirty="0" smtClean="0"/>
              <a:t>Tubes, window, session, user</a:t>
            </a:r>
          </a:p>
        </p:txBody>
      </p:sp>
    </p:spTree>
    <p:extLst>
      <p:ext uri="{BB962C8B-B14F-4D97-AF65-F5344CB8AC3E}">
        <p14:creationId xmlns:p14="http://schemas.microsoft.com/office/powerpoint/2010/main" val="78853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root image?</a:t>
            </a:r>
            <a:endParaRPr lang="en-US" dirty="0"/>
          </a:p>
        </p:txBody>
      </p:sp>
      <p:sp>
        <p:nvSpPr>
          <p:cNvPr id="3" name="Content Placeholder 2"/>
          <p:cNvSpPr>
            <a:spLocks noGrp="1"/>
          </p:cNvSpPr>
          <p:nvPr>
            <p:ph idx="1"/>
          </p:nvPr>
        </p:nvSpPr>
        <p:spPr>
          <a:xfrm>
            <a:off x="-6927" y="1417637"/>
            <a:ext cx="6560128" cy="4525963"/>
          </a:xfrm>
        </p:spPr>
        <p:txBody>
          <a:bodyPr/>
          <a:lstStyle/>
          <a:p>
            <a:r>
              <a:rPr lang="en-US" dirty="0" smtClean="0"/>
              <a:t>Over time researchers can study:</a:t>
            </a:r>
          </a:p>
          <a:p>
            <a:pPr lvl="1"/>
            <a:r>
              <a:rPr lang="en-US" sz="2000" dirty="0" smtClean="0"/>
              <a:t>Root turn-over (growth &amp; death)</a:t>
            </a:r>
          </a:p>
          <a:p>
            <a:pPr lvl="1"/>
            <a:r>
              <a:rPr lang="en-US" sz="2000" dirty="0" smtClean="0"/>
              <a:t>Fine root growth</a:t>
            </a:r>
          </a:p>
          <a:p>
            <a:pPr lvl="1"/>
            <a:r>
              <a:rPr lang="en-US" sz="2000" dirty="0" smtClean="0"/>
              <a:t>Root hair formation</a:t>
            </a:r>
          </a:p>
          <a:p>
            <a:pPr lvl="1"/>
            <a:r>
              <a:rPr lang="en-US" sz="2000" dirty="0" smtClean="0"/>
              <a:t>Branching patterns &amp; behavior</a:t>
            </a:r>
            <a:endParaRPr lang="en-US" sz="2000" dirty="0"/>
          </a:p>
          <a:p>
            <a:pPr lvl="1"/>
            <a:r>
              <a:rPr lang="en-US" sz="2000" dirty="0" smtClean="0"/>
              <a:t>Standing stock </a:t>
            </a:r>
          </a:p>
          <a:p>
            <a:pPr lvl="1"/>
            <a:r>
              <a:rPr lang="en-US" sz="2000" dirty="0" smtClean="0"/>
              <a:t>Control </a:t>
            </a:r>
            <a:r>
              <a:rPr lang="en-US" sz="2000" dirty="0"/>
              <a:t>vs. treatment</a:t>
            </a:r>
          </a:p>
          <a:p>
            <a:pPr lvl="1"/>
            <a:r>
              <a:rPr lang="en-US" sz="2000" dirty="0" smtClean="0"/>
              <a:t>Root </a:t>
            </a:r>
            <a:r>
              <a:rPr lang="en-US" sz="2000" dirty="0"/>
              <a:t>distribution</a:t>
            </a:r>
          </a:p>
          <a:p>
            <a:pPr lvl="1"/>
            <a:r>
              <a:rPr lang="en-US" sz="2000" dirty="0" smtClean="0"/>
              <a:t>Root </a:t>
            </a:r>
            <a:r>
              <a:rPr lang="en-US" sz="2000" dirty="0"/>
              <a:t>interactions with </a:t>
            </a:r>
            <a:r>
              <a:rPr lang="en-US" sz="2000" dirty="0" smtClean="0"/>
              <a:t>parasites or </a:t>
            </a:r>
            <a:r>
              <a:rPr lang="en-US" sz="2000" dirty="0" err="1" smtClean="0"/>
              <a:t>mycorrhizae</a:t>
            </a:r>
            <a:endParaRPr lang="en-US" sz="2000" dirty="0" smtClean="0"/>
          </a:p>
          <a:p>
            <a:pPr lvl="1"/>
            <a:r>
              <a:rPr lang="en-US" sz="2000" dirty="0" smtClean="0"/>
              <a:t>High-definition of objects smaller than 0.1 mm</a:t>
            </a:r>
            <a:endParaRPr lang="en-US" sz="2000" dirty="0"/>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81000"/>
            <a:ext cx="2362454" cy="4897171"/>
          </a:xfrm>
          <a:prstGeom prst="rect">
            <a:avLst/>
          </a:prstGeom>
        </p:spPr>
      </p:pic>
      <p:sp>
        <p:nvSpPr>
          <p:cNvPr id="5" name="TextBox 4"/>
          <p:cNvSpPr txBox="1"/>
          <p:nvPr/>
        </p:nvSpPr>
        <p:spPr>
          <a:xfrm>
            <a:off x="6712655" y="5376143"/>
            <a:ext cx="2202999" cy="584775"/>
          </a:xfrm>
          <a:prstGeom prst="rect">
            <a:avLst/>
          </a:prstGeom>
          <a:noFill/>
        </p:spPr>
        <p:txBody>
          <a:bodyPr wrap="square" rtlCol="0">
            <a:spAutoFit/>
          </a:bodyPr>
          <a:lstStyle/>
          <a:p>
            <a:r>
              <a:rPr lang="en-US" sz="3200" b="1" dirty="0">
                <a:solidFill>
                  <a:srgbClr val="0000FF"/>
                </a:solidFill>
              </a:rPr>
              <a:t>Root Hairs</a:t>
            </a:r>
          </a:p>
        </p:txBody>
      </p:sp>
    </p:spTree>
    <p:extLst>
      <p:ext uri="{BB962C8B-B14F-4D97-AF65-F5344CB8AC3E}">
        <p14:creationId xmlns:p14="http://schemas.microsoft.com/office/powerpoint/2010/main" val="1563577995"/>
      </p:ext>
    </p:extLst>
  </p:cSld>
  <p:clrMapOvr>
    <a:masterClrMapping/>
  </p:clrMapOvr>
  <mc:AlternateContent xmlns:mc="http://schemas.openxmlformats.org/markup-compatibility/2006" xmlns:p14="http://schemas.microsoft.com/office/powerpoint/2010/main">
    <mc:Choice Requires="p14">
      <p:transition spd="slow" p14:dur="2500" advClick="0" advTm="8000">
        <p:checker/>
      </p:transition>
    </mc:Choice>
    <mc:Fallback xmlns="">
      <p:transition spd="slow" advClick="0" advTm="8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additive="base">
                                        <p:cTn id="6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Acquire Root Images</a:t>
            </a:r>
            <a:endParaRPr lang="en-US" dirty="0"/>
          </a:p>
        </p:txBody>
      </p:sp>
      <p:sp>
        <p:nvSpPr>
          <p:cNvPr id="3" name="Content Placeholder 2"/>
          <p:cNvSpPr>
            <a:spLocks noGrp="1"/>
          </p:cNvSpPr>
          <p:nvPr>
            <p:ph idx="1"/>
          </p:nvPr>
        </p:nvSpPr>
        <p:spPr>
          <a:xfrm>
            <a:off x="609598" y="2057400"/>
            <a:ext cx="8001001" cy="3983963"/>
          </a:xfrm>
        </p:spPr>
        <p:txBody>
          <a:bodyPr>
            <a:normAutofit/>
          </a:bodyPr>
          <a:lstStyle/>
          <a:p>
            <a:r>
              <a:rPr lang="en-US" sz="2400" dirty="0"/>
              <a:t>Rotate to Home</a:t>
            </a:r>
          </a:p>
          <a:p>
            <a:pPr lvl="1"/>
            <a:r>
              <a:rPr lang="en-US" sz="2000" dirty="0" smtClean="0"/>
              <a:t>Always line up the silver dots before you calibrate or insert into the tube</a:t>
            </a:r>
          </a:p>
          <a:p>
            <a:pPr lvl="1"/>
            <a:r>
              <a:rPr lang="en-US" sz="2000" dirty="0" smtClean="0"/>
              <a:t>Home position is where scan will start from</a:t>
            </a:r>
          </a:p>
          <a:p>
            <a:r>
              <a:rPr lang="en-US" sz="2400" dirty="0" smtClean="0"/>
              <a:t>Calibrate</a:t>
            </a:r>
          </a:p>
          <a:p>
            <a:r>
              <a:rPr lang="en-US" sz="2400" dirty="0" smtClean="0"/>
              <a:t>Scan</a:t>
            </a:r>
          </a:p>
          <a:p>
            <a:r>
              <a:rPr lang="en-US" sz="2400" dirty="0" smtClean="0"/>
              <a:t>Collapsible Rod</a:t>
            </a:r>
            <a:endParaRPr lang="en-US" sz="2400" dirty="0"/>
          </a:p>
        </p:txBody>
      </p:sp>
    </p:spTree>
    <p:extLst>
      <p:ext uri="{BB962C8B-B14F-4D97-AF65-F5344CB8AC3E}">
        <p14:creationId xmlns:p14="http://schemas.microsoft.com/office/powerpoint/2010/main" val="412342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CI-600 Home Position</a:t>
            </a:r>
            <a:r>
              <a:rPr lang="en-US" dirty="0"/>
              <a:t/>
            </a:r>
            <a:br>
              <a:rPr lang="en-US" dirty="0"/>
            </a:br>
            <a:endParaRPr lang="en-US" dirty="0"/>
          </a:p>
        </p:txBody>
      </p:sp>
      <p:sp>
        <p:nvSpPr>
          <p:cNvPr id="3" name="Content Placeholder 2"/>
          <p:cNvSpPr>
            <a:spLocks noGrp="1"/>
          </p:cNvSpPr>
          <p:nvPr>
            <p:ph idx="1"/>
          </p:nvPr>
        </p:nvSpPr>
        <p:spPr>
          <a:xfrm>
            <a:off x="20782" y="1385482"/>
            <a:ext cx="4797136" cy="4525963"/>
          </a:xfrm>
        </p:spPr>
        <p:txBody>
          <a:bodyPr/>
          <a:lstStyle/>
          <a:p>
            <a:pPr lvl="1">
              <a:buFont typeface="Arial" pitchFamily="34" charset="0"/>
              <a:buChar char="•"/>
            </a:pPr>
            <a:r>
              <a:rPr lang="en-US" dirty="0" smtClean="0"/>
              <a:t>Line-up silver </a:t>
            </a:r>
            <a:r>
              <a:rPr lang="en-US" dirty="0"/>
              <a:t>dots before </a:t>
            </a:r>
            <a:r>
              <a:rPr lang="en-US" dirty="0" smtClean="0"/>
              <a:t>calibrate or scan</a:t>
            </a:r>
          </a:p>
          <a:p>
            <a:pPr lvl="1">
              <a:buFont typeface="Arial" pitchFamily="34" charset="0"/>
              <a:buChar char="•"/>
            </a:pPr>
            <a:r>
              <a:rPr lang="en-US" dirty="0" smtClean="0"/>
              <a:t>Helps </a:t>
            </a:r>
            <a:r>
              <a:rPr lang="en-US" b="1" dirty="0" smtClean="0"/>
              <a:t>align</a:t>
            </a:r>
            <a:r>
              <a:rPr lang="en-US" dirty="0" smtClean="0"/>
              <a:t> </a:t>
            </a:r>
            <a:r>
              <a:rPr lang="en-US" b="1" dirty="0" smtClean="0"/>
              <a:t>images</a:t>
            </a:r>
            <a:r>
              <a:rPr lang="en-US" dirty="0" smtClean="0"/>
              <a:t> for later software analysis</a:t>
            </a:r>
          </a:p>
          <a:p>
            <a:pPr marL="457200" lvl="1" indent="0">
              <a:buNone/>
            </a:pPr>
            <a:endParaRPr lang="en-US" dirty="0" smtClean="0"/>
          </a:p>
          <a:p>
            <a:pPr lvl="1"/>
            <a:endParaRPr lang="en-US" dirty="0"/>
          </a:p>
          <a:p>
            <a:pPr lvl="1"/>
            <a:endParaRPr lang="en-US" dirty="0"/>
          </a:p>
          <a:p>
            <a:endParaRPr lang="en-US" dirty="0" smtClean="0"/>
          </a:p>
          <a:p>
            <a:endParaRPr lang="en-US" dirty="0"/>
          </a:p>
        </p:txBody>
      </p:sp>
      <p:pic>
        <p:nvPicPr>
          <p:cNvPr id="6" name="Picture 5" descr="IMG_1032"/>
          <p:cNvPicPr/>
          <p:nvPr/>
        </p:nvPicPr>
        <p:blipFill>
          <a:blip r:embed="rId3" cstate="print">
            <a:lum bright="20000"/>
            <a:extLst>
              <a:ext uri="{28A0092B-C50C-407E-A947-70E740481C1C}">
                <a14:useLocalDpi xmlns:a14="http://schemas.microsoft.com/office/drawing/2010/main" val="0"/>
              </a:ext>
            </a:extLst>
          </a:blip>
          <a:srcRect t="46039" b="13223"/>
          <a:stretch>
            <a:fillRect/>
          </a:stretch>
        </p:blipFill>
        <p:spPr bwMode="auto">
          <a:xfrm>
            <a:off x="20782" y="4572000"/>
            <a:ext cx="6137564" cy="2286000"/>
          </a:xfrm>
          <a:prstGeom prst="rect">
            <a:avLst/>
          </a:prstGeom>
          <a:noFill/>
          <a:ln>
            <a:noFill/>
          </a:ln>
        </p:spPr>
      </p:pic>
      <p:sp>
        <p:nvSpPr>
          <p:cNvPr id="4" name="TextBox 3"/>
          <p:cNvSpPr txBox="1"/>
          <p:nvPr/>
        </p:nvSpPr>
        <p:spPr>
          <a:xfrm>
            <a:off x="1600200" y="6248400"/>
            <a:ext cx="2819400" cy="381000"/>
          </a:xfrm>
          <a:prstGeom prst="rect">
            <a:avLst/>
          </a:prstGeom>
          <a:solidFill>
            <a:srgbClr val="00B050"/>
          </a:solidFill>
        </p:spPr>
        <p:txBody>
          <a:bodyPr wrap="square" rtlCol="0">
            <a:spAutoFit/>
          </a:bodyPr>
          <a:lstStyle/>
          <a:p>
            <a:r>
              <a:rPr lang="en-US" dirty="0" smtClean="0"/>
              <a:t>CI-600 &amp; Calibration Tube</a:t>
            </a:r>
            <a:endParaRPr lang="en-US" dirty="0"/>
          </a:p>
        </p:txBody>
      </p:sp>
      <p:pic>
        <p:nvPicPr>
          <p:cNvPr id="1026" name="Picture 2" descr="C:\Users\Barry\Pictures\CI-600\Peter Jolankai\DSCN26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085" t="41517" r="18849"/>
          <a:stretch/>
        </p:blipFill>
        <p:spPr bwMode="auto">
          <a:xfrm>
            <a:off x="5257800" y="1385482"/>
            <a:ext cx="3848100" cy="30651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62700" y="4343400"/>
            <a:ext cx="2743200" cy="1015663"/>
          </a:xfrm>
          <a:prstGeom prst="rect">
            <a:avLst/>
          </a:prstGeom>
          <a:noFill/>
        </p:spPr>
        <p:txBody>
          <a:bodyPr wrap="square" rtlCol="0">
            <a:spAutoFit/>
          </a:bodyPr>
          <a:lstStyle/>
          <a:p>
            <a:pPr algn="r"/>
            <a:r>
              <a:rPr lang="en-US" sz="2000" b="1" dirty="0" smtClean="0"/>
              <a:t>Dr. Zoltan Toth</a:t>
            </a:r>
          </a:p>
          <a:p>
            <a:pPr algn="r"/>
            <a:r>
              <a:rPr lang="en-US" sz="2000" b="1" dirty="0" smtClean="0"/>
              <a:t>University of Pannonia</a:t>
            </a:r>
          </a:p>
          <a:p>
            <a:pPr algn="r"/>
            <a:r>
              <a:rPr lang="en-US" sz="2000" b="1" dirty="0" smtClean="0"/>
              <a:t>Hungary</a:t>
            </a:r>
            <a:endParaRPr lang="en-US" sz="2000" b="1" dirty="0"/>
          </a:p>
        </p:txBody>
      </p:sp>
    </p:spTree>
    <p:extLst>
      <p:ext uri="{BB962C8B-B14F-4D97-AF65-F5344CB8AC3E}">
        <p14:creationId xmlns:p14="http://schemas.microsoft.com/office/powerpoint/2010/main" val="3249855783"/>
      </p:ext>
    </p:extLst>
  </p:cSld>
  <p:clrMapOvr>
    <a:masterClrMapping/>
  </p:clrMapOvr>
  <mc:AlternateContent xmlns:mc="http://schemas.openxmlformats.org/markup-compatibility/2006" xmlns:p14="http://schemas.microsoft.com/office/powerpoint/2010/main">
    <mc:Choice Requires="p14">
      <p:transition spd="slow" p14:dur="110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CID Theme">
  <a:themeElements>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ID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902</Words>
  <Application>Microsoft Office PowerPoint</Application>
  <PresentationFormat>On-screen Show (4:3)</PresentationFormat>
  <Paragraphs>103</Paragraphs>
  <Slides>22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Trebuchet MS</vt:lpstr>
      <vt:lpstr>Wingdings 3</vt:lpstr>
      <vt:lpstr>3_CID Theme</vt:lpstr>
      <vt:lpstr>Facet</vt:lpstr>
      <vt:lpstr>CI-600 &amp; CI-690 Product Training</vt:lpstr>
      <vt:lpstr>CI-600 In Situ Root Imager</vt:lpstr>
      <vt:lpstr>PowerPoint Presentation</vt:lpstr>
      <vt:lpstr>Theory of Operation</vt:lpstr>
      <vt:lpstr>Root Tube Installation</vt:lpstr>
      <vt:lpstr>CI-600 Software</vt:lpstr>
      <vt:lpstr>What’s in a root image?</vt:lpstr>
      <vt:lpstr>Acquire Root Images</vt:lpstr>
      <vt:lpstr>CI-600 Home Position </vt:lpstr>
      <vt:lpstr>Collapsible Indexing Rod or Handle</vt:lpstr>
      <vt:lpstr>Root Tube Insulating Caps</vt:lpstr>
      <vt:lpstr>CI-600 Operational Software</vt:lpstr>
      <vt:lpstr>PowerPoint Presentation</vt:lpstr>
      <vt:lpstr>PowerPoint Presentation</vt:lpstr>
      <vt:lpstr>PowerPoint Presentation</vt:lpstr>
      <vt:lpstr>PowerPoint Presentation</vt:lpstr>
      <vt:lpstr>PowerPoint Presentation</vt:lpstr>
      <vt:lpstr>PowerPoint Presentation</vt:lpstr>
      <vt:lpstr>Troubleshooting</vt:lpstr>
      <vt:lpstr>PowerPoint Presentation</vt:lpstr>
      <vt:lpstr>CI-690: RootSnap!</vt:lpstr>
      <vt:lpstr>Using RootSnap!</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CI-600 Instrument Training</dc:title>
  <dc:creator>Brienne</dc:creator>
  <cp:lastModifiedBy>Brie Meyer</cp:lastModifiedBy>
  <cp:revision>29</cp:revision>
  <dcterms:created xsi:type="dcterms:W3CDTF">2013-06-21T01:42:04Z</dcterms:created>
  <dcterms:modified xsi:type="dcterms:W3CDTF">2015-06-01T18:33:29Z</dcterms:modified>
</cp:coreProperties>
</file>