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6" r:id="rId1"/>
  </p:sldMasterIdLst>
  <p:notesMasterIdLst>
    <p:notesMasterId r:id="rId53"/>
  </p:notesMasterIdLst>
  <p:sldIdLst>
    <p:sldId id="421" r:id="rId2"/>
    <p:sldId id="424" r:id="rId3"/>
    <p:sldId id="425" r:id="rId4"/>
    <p:sldId id="461" r:id="rId5"/>
    <p:sldId id="426" r:id="rId6"/>
    <p:sldId id="427" r:id="rId7"/>
    <p:sldId id="428" r:id="rId8"/>
    <p:sldId id="429" r:id="rId9"/>
    <p:sldId id="430" r:id="rId10"/>
    <p:sldId id="431" r:id="rId11"/>
    <p:sldId id="432" r:id="rId12"/>
    <p:sldId id="433" r:id="rId13"/>
    <p:sldId id="434" r:id="rId14"/>
    <p:sldId id="435" r:id="rId15"/>
    <p:sldId id="436" r:id="rId16"/>
    <p:sldId id="437" r:id="rId17"/>
    <p:sldId id="470" r:id="rId18"/>
    <p:sldId id="438" r:id="rId19"/>
    <p:sldId id="439" r:id="rId20"/>
    <p:sldId id="440" r:id="rId21"/>
    <p:sldId id="441" r:id="rId22"/>
    <p:sldId id="442" r:id="rId23"/>
    <p:sldId id="443" r:id="rId24"/>
    <p:sldId id="444" r:id="rId25"/>
    <p:sldId id="445" r:id="rId26"/>
    <p:sldId id="446" r:id="rId27"/>
    <p:sldId id="447" r:id="rId28"/>
    <p:sldId id="462" r:id="rId29"/>
    <p:sldId id="448" r:id="rId30"/>
    <p:sldId id="449" r:id="rId31"/>
    <p:sldId id="450" r:id="rId32"/>
    <p:sldId id="451" r:id="rId33"/>
    <p:sldId id="471" r:id="rId34"/>
    <p:sldId id="452" r:id="rId35"/>
    <p:sldId id="453" r:id="rId36"/>
    <p:sldId id="454" r:id="rId37"/>
    <p:sldId id="455" r:id="rId38"/>
    <p:sldId id="472" r:id="rId39"/>
    <p:sldId id="456" r:id="rId40"/>
    <p:sldId id="457" r:id="rId41"/>
    <p:sldId id="458" r:id="rId42"/>
    <p:sldId id="459" r:id="rId43"/>
    <p:sldId id="460" r:id="rId44"/>
    <p:sldId id="473" r:id="rId45"/>
    <p:sldId id="463" r:id="rId46"/>
    <p:sldId id="464" r:id="rId47"/>
    <p:sldId id="465" r:id="rId48"/>
    <p:sldId id="466" r:id="rId49"/>
    <p:sldId id="467" r:id="rId50"/>
    <p:sldId id="468" r:id="rId51"/>
    <p:sldId id="469" r:id="rId52"/>
  </p:sldIdLst>
  <p:sldSz cx="9144000" cy="6858000" type="screen4x3"/>
  <p:notesSz cx="7315200" cy="9601200"/>
  <p:defaultTextStyle>
    <a:defPPr>
      <a:defRPr lang="en-US"/>
    </a:defPPr>
    <a:lvl1pPr algn="ctr" rtl="0" fontAlgn="base">
      <a:spcBef>
        <a:spcPct val="0"/>
      </a:spcBef>
      <a:spcAft>
        <a:spcPct val="0"/>
      </a:spcAft>
      <a:defRPr sz="2000" kern="1200">
        <a:solidFill>
          <a:schemeClr val="tx1"/>
        </a:solidFill>
        <a:latin typeface="Century Gothic" pitchFamily="34" charset="0"/>
        <a:ea typeface="+mn-ea"/>
        <a:cs typeface="Arial" charset="0"/>
      </a:defRPr>
    </a:lvl1pPr>
    <a:lvl2pPr marL="457200" algn="ctr" rtl="0" fontAlgn="base">
      <a:spcBef>
        <a:spcPct val="0"/>
      </a:spcBef>
      <a:spcAft>
        <a:spcPct val="0"/>
      </a:spcAft>
      <a:defRPr sz="2000" kern="1200">
        <a:solidFill>
          <a:schemeClr val="tx1"/>
        </a:solidFill>
        <a:latin typeface="Century Gothic" pitchFamily="34" charset="0"/>
        <a:ea typeface="+mn-ea"/>
        <a:cs typeface="Arial" charset="0"/>
      </a:defRPr>
    </a:lvl2pPr>
    <a:lvl3pPr marL="914400" algn="ctr" rtl="0" fontAlgn="base">
      <a:spcBef>
        <a:spcPct val="0"/>
      </a:spcBef>
      <a:spcAft>
        <a:spcPct val="0"/>
      </a:spcAft>
      <a:defRPr sz="2000" kern="1200">
        <a:solidFill>
          <a:schemeClr val="tx1"/>
        </a:solidFill>
        <a:latin typeface="Century Gothic" pitchFamily="34" charset="0"/>
        <a:ea typeface="+mn-ea"/>
        <a:cs typeface="Arial" charset="0"/>
      </a:defRPr>
    </a:lvl3pPr>
    <a:lvl4pPr marL="1371600" algn="ctr" rtl="0" fontAlgn="base">
      <a:spcBef>
        <a:spcPct val="0"/>
      </a:spcBef>
      <a:spcAft>
        <a:spcPct val="0"/>
      </a:spcAft>
      <a:defRPr sz="2000" kern="1200">
        <a:solidFill>
          <a:schemeClr val="tx1"/>
        </a:solidFill>
        <a:latin typeface="Century Gothic" pitchFamily="34" charset="0"/>
        <a:ea typeface="+mn-ea"/>
        <a:cs typeface="Arial" charset="0"/>
      </a:defRPr>
    </a:lvl4pPr>
    <a:lvl5pPr marL="1828800" algn="ctr" rtl="0" fontAlgn="base">
      <a:spcBef>
        <a:spcPct val="0"/>
      </a:spcBef>
      <a:spcAft>
        <a:spcPct val="0"/>
      </a:spcAft>
      <a:defRPr sz="2000" kern="1200">
        <a:solidFill>
          <a:schemeClr val="tx1"/>
        </a:solidFill>
        <a:latin typeface="Century Gothic" pitchFamily="34" charset="0"/>
        <a:ea typeface="+mn-ea"/>
        <a:cs typeface="Arial" charset="0"/>
      </a:defRPr>
    </a:lvl5pPr>
    <a:lvl6pPr marL="2286000" algn="l" defTabSz="914400" rtl="0" eaLnBrk="1" latinLnBrk="0" hangingPunct="1">
      <a:defRPr sz="2000" kern="1200">
        <a:solidFill>
          <a:schemeClr val="tx1"/>
        </a:solidFill>
        <a:latin typeface="Century Gothic" pitchFamily="34" charset="0"/>
        <a:ea typeface="+mn-ea"/>
        <a:cs typeface="Arial" charset="0"/>
      </a:defRPr>
    </a:lvl6pPr>
    <a:lvl7pPr marL="2743200" algn="l" defTabSz="914400" rtl="0" eaLnBrk="1" latinLnBrk="0" hangingPunct="1">
      <a:defRPr sz="2000" kern="1200">
        <a:solidFill>
          <a:schemeClr val="tx1"/>
        </a:solidFill>
        <a:latin typeface="Century Gothic" pitchFamily="34" charset="0"/>
        <a:ea typeface="+mn-ea"/>
        <a:cs typeface="Arial" charset="0"/>
      </a:defRPr>
    </a:lvl7pPr>
    <a:lvl8pPr marL="3200400" algn="l" defTabSz="914400" rtl="0" eaLnBrk="1" latinLnBrk="0" hangingPunct="1">
      <a:defRPr sz="2000" kern="1200">
        <a:solidFill>
          <a:schemeClr val="tx1"/>
        </a:solidFill>
        <a:latin typeface="Century Gothic" pitchFamily="34" charset="0"/>
        <a:ea typeface="+mn-ea"/>
        <a:cs typeface="Arial" charset="0"/>
      </a:defRPr>
    </a:lvl8pPr>
    <a:lvl9pPr marL="3657600" algn="l" defTabSz="914400" rtl="0" eaLnBrk="1" latinLnBrk="0" hangingPunct="1">
      <a:defRPr sz="2000" kern="1200">
        <a:solidFill>
          <a:schemeClr val="tx1"/>
        </a:solidFill>
        <a:latin typeface="Century Gothic"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D30F8"/>
    <a:srgbClr val="333399"/>
    <a:srgbClr val="3333CC"/>
    <a:srgbClr val="003399"/>
    <a:srgbClr val="000099"/>
    <a:srgbClr val="000066"/>
    <a:srgbClr val="99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706" autoAdjust="0"/>
    <p:restoredTop sz="94687" autoAdjust="0"/>
  </p:normalViewPr>
  <p:slideViewPr>
    <p:cSldViewPr snapToGrid="0">
      <p:cViewPr varScale="1">
        <p:scale>
          <a:sx n="74" d="100"/>
          <a:sy n="74" d="100"/>
        </p:scale>
        <p:origin x="68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l" defTabSz="966788">
              <a:defRPr sz="1300">
                <a:latin typeface="Times New Roman" pitchFamily="18" charset="0"/>
              </a:defRPr>
            </a:lvl1pPr>
          </a:lstStyle>
          <a:p>
            <a:endParaRPr lang="en-US"/>
          </a:p>
        </p:txBody>
      </p:sp>
      <p:sp>
        <p:nvSpPr>
          <p:cNvPr id="128003"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a:latin typeface="Times New Roman" pitchFamily="18" charset="0"/>
              </a:defRPr>
            </a:lvl1pPr>
          </a:lstStyle>
          <a:p>
            <a:endParaRPr lang="en-US"/>
          </a:p>
        </p:txBody>
      </p:sp>
      <p:sp>
        <p:nvSpPr>
          <p:cNvPr id="12800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8005"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8006"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l" defTabSz="966788">
              <a:defRPr sz="1300">
                <a:latin typeface="Times New Roman" pitchFamily="18" charset="0"/>
              </a:defRPr>
            </a:lvl1pPr>
          </a:lstStyle>
          <a:p>
            <a:endParaRPr lang="en-US"/>
          </a:p>
        </p:txBody>
      </p:sp>
      <p:sp>
        <p:nvSpPr>
          <p:cNvPr id="128007"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a:latin typeface="Times New Roman" pitchFamily="18" charset="0"/>
              </a:defRPr>
            </a:lvl1pPr>
          </a:lstStyle>
          <a:p>
            <a:fld id="{3AB59133-B64D-41E5-A933-BF4D796D72FE}" type="slidenum">
              <a:rPr lang="en-US"/>
              <a:pPr/>
              <a:t>‹#›</a:t>
            </a:fld>
            <a:endParaRPr lang="en-US"/>
          </a:p>
        </p:txBody>
      </p:sp>
    </p:spTree>
    <p:extLst>
      <p:ext uri="{BB962C8B-B14F-4D97-AF65-F5344CB8AC3E}">
        <p14:creationId xmlns:p14="http://schemas.microsoft.com/office/powerpoint/2010/main" val="97790392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BC047B-FCA5-4E78-BE8D-880093CB7392}" type="slidenum">
              <a:rPr lang="en-US"/>
              <a:pPr/>
              <a:t>6</a:t>
            </a:fld>
            <a:endParaRPr lang="en-US"/>
          </a:p>
        </p:txBody>
      </p:sp>
      <p:sp>
        <p:nvSpPr>
          <p:cNvPr id="433154" name="Rectangle 2"/>
          <p:cNvSpPr>
            <a:spLocks noGrp="1" noRot="1" noChangeAspect="1" noChangeArrowheads="1" noTextEdit="1"/>
          </p:cNvSpPr>
          <p:nvPr>
            <p:ph type="sldImg"/>
          </p:nvPr>
        </p:nvSpPr>
        <p:spPr>
          <a:xfrm>
            <a:off x="1258888" y="719138"/>
            <a:ext cx="4800600" cy="3600450"/>
          </a:xfrm>
          <a:ln/>
        </p:spPr>
      </p:sp>
      <p:sp>
        <p:nvSpPr>
          <p:cNvPr id="433155" name="Rectangle 3"/>
          <p:cNvSpPr>
            <a:spLocks noGrp="1" noChangeArrowheads="1"/>
          </p:cNvSpPr>
          <p:nvPr>
            <p:ph type="body" idx="1"/>
          </p:nvPr>
        </p:nvSpPr>
        <p:spPr>
          <a:xfrm>
            <a:off x="731838" y="4560888"/>
            <a:ext cx="5851525" cy="4321175"/>
          </a:xfrm>
        </p:spPr>
        <p:txBody>
          <a:bodyPr/>
          <a:lstStyle/>
          <a:p>
            <a:endParaRPr lang="en-US"/>
          </a:p>
        </p:txBody>
      </p:sp>
    </p:spTree>
    <p:extLst>
      <p:ext uri="{BB962C8B-B14F-4D97-AF65-F5344CB8AC3E}">
        <p14:creationId xmlns:p14="http://schemas.microsoft.com/office/powerpoint/2010/main" val="3153472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A220E1-4B1B-4149-B2C8-97F036BC687E}" type="slidenum">
              <a:rPr lang="en-US"/>
              <a:pPr/>
              <a:t>15</a:t>
            </a:fld>
            <a:endParaRPr lang="en-US"/>
          </a:p>
        </p:txBody>
      </p:sp>
      <p:sp>
        <p:nvSpPr>
          <p:cNvPr id="448514" name="Rectangle 2"/>
          <p:cNvSpPr>
            <a:spLocks noGrp="1" noRot="1" noChangeAspect="1" noChangeArrowheads="1" noTextEdit="1"/>
          </p:cNvSpPr>
          <p:nvPr>
            <p:ph type="sldImg"/>
          </p:nvPr>
        </p:nvSpPr>
        <p:spPr>
          <a:xfrm>
            <a:off x="1258888" y="719138"/>
            <a:ext cx="4800600" cy="3600450"/>
          </a:xfrm>
          <a:ln/>
        </p:spPr>
      </p:sp>
      <p:sp>
        <p:nvSpPr>
          <p:cNvPr id="448515" name="Rectangle 3"/>
          <p:cNvSpPr>
            <a:spLocks noGrp="1" noChangeArrowheads="1"/>
          </p:cNvSpPr>
          <p:nvPr>
            <p:ph type="body" idx="1"/>
          </p:nvPr>
        </p:nvSpPr>
        <p:spPr>
          <a:xfrm>
            <a:off x="731838" y="4560888"/>
            <a:ext cx="5851525" cy="4321175"/>
          </a:xfrm>
        </p:spPr>
        <p:txBody>
          <a:bodyPr/>
          <a:lstStyle/>
          <a:p>
            <a:r>
              <a:rPr lang="en-US"/>
              <a:t>The display will read “Leaf area? (cm2)”</a:t>
            </a:r>
          </a:p>
          <a:p>
            <a:r>
              <a:rPr lang="en-US"/>
              <a:t>Enter the area of the leaf sample, or the window if the leaf takes up the entire chamber and press start/enter</a:t>
            </a:r>
          </a:p>
          <a:p>
            <a:r>
              <a:rPr lang="en-US"/>
              <a:t>The display will read “Flow rate? (lpm – liters per minute)</a:t>
            </a:r>
          </a:p>
          <a:p>
            <a:r>
              <a:rPr lang="en-US"/>
              <a:t>Enter the intended flow rate (in lpm) – should be between 0.1 and 1 lpm</a:t>
            </a:r>
          </a:p>
          <a:p>
            <a:r>
              <a:rPr lang="en-US"/>
              <a:t>The display will read “Open or Closed?”</a:t>
            </a:r>
          </a:p>
          <a:p>
            <a:r>
              <a:rPr lang="en-US"/>
              <a:t>Press the start/enter key for open system or “C” for a closed system</a:t>
            </a:r>
          </a:p>
          <a:p>
            <a:endParaRPr lang="en-US"/>
          </a:p>
        </p:txBody>
      </p:sp>
    </p:spTree>
    <p:extLst>
      <p:ext uri="{BB962C8B-B14F-4D97-AF65-F5344CB8AC3E}">
        <p14:creationId xmlns:p14="http://schemas.microsoft.com/office/powerpoint/2010/main" val="2672370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3F98DE-8F65-4093-87B1-A891ECA6B7B7}" type="slidenum">
              <a:rPr lang="en-US"/>
              <a:pPr/>
              <a:t>16</a:t>
            </a:fld>
            <a:endParaRPr lang="en-US"/>
          </a:p>
        </p:txBody>
      </p:sp>
      <p:sp>
        <p:nvSpPr>
          <p:cNvPr id="450562" name="Rectangle 2"/>
          <p:cNvSpPr>
            <a:spLocks noGrp="1" noRot="1" noChangeAspect="1" noChangeArrowheads="1" noTextEdit="1"/>
          </p:cNvSpPr>
          <p:nvPr>
            <p:ph type="sldImg"/>
          </p:nvPr>
        </p:nvSpPr>
        <p:spPr>
          <a:xfrm>
            <a:off x="1258888" y="719138"/>
            <a:ext cx="4800600" cy="3600450"/>
          </a:xfrm>
          <a:ln/>
        </p:spPr>
      </p:sp>
      <p:sp>
        <p:nvSpPr>
          <p:cNvPr id="450563" name="Rectangle 3"/>
          <p:cNvSpPr>
            <a:spLocks noGrp="1" noChangeArrowheads="1"/>
          </p:cNvSpPr>
          <p:nvPr>
            <p:ph type="body" idx="1"/>
          </p:nvPr>
        </p:nvSpPr>
        <p:spPr>
          <a:xfrm>
            <a:off x="731838" y="4560888"/>
            <a:ext cx="5851525" cy="4321175"/>
          </a:xfrm>
        </p:spPr>
        <p:txBody>
          <a:bodyPr/>
          <a:lstStyle/>
          <a:p>
            <a:r>
              <a:rPr lang="en-US"/>
              <a:t>Display will read “Warming up” while chamber environment stabilizes</a:t>
            </a:r>
          </a:p>
          <a:p>
            <a:r>
              <a:rPr lang="en-US"/>
              <a:t>Display will read “Working” while it takes measurements</a:t>
            </a:r>
          </a:p>
          <a:p>
            <a:r>
              <a:rPr lang="en-US"/>
              <a:t>The data will display, use the arrow keys to view the data displays</a:t>
            </a:r>
          </a:p>
        </p:txBody>
      </p:sp>
    </p:spTree>
    <p:extLst>
      <p:ext uri="{BB962C8B-B14F-4D97-AF65-F5344CB8AC3E}">
        <p14:creationId xmlns:p14="http://schemas.microsoft.com/office/powerpoint/2010/main" val="765416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98D063-78B4-4256-9507-C8C7D36ECB80}" type="slidenum">
              <a:rPr lang="en-US"/>
              <a:pPr/>
              <a:t>18</a:t>
            </a:fld>
            <a:endParaRPr lang="en-US"/>
          </a:p>
        </p:txBody>
      </p:sp>
      <p:sp>
        <p:nvSpPr>
          <p:cNvPr id="376834" name="Rectangle 2"/>
          <p:cNvSpPr>
            <a:spLocks noGrp="1" noRot="1" noChangeAspect="1" noChangeArrowheads="1" noTextEdit="1"/>
          </p:cNvSpPr>
          <p:nvPr>
            <p:ph type="sldImg"/>
          </p:nvPr>
        </p:nvSpPr>
        <p:spPr>
          <a:xfrm>
            <a:off x="1258888" y="719138"/>
            <a:ext cx="4800600" cy="3600450"/>
          </a:xfrm>
          <a:ln/>
        </p:spPr>
      </p:sp>
      <p:sp>
        <p:nvSpPr>
          <p:cNvPr id="376835" name="Rectangle 3"/>
          <p:cNvSpPr>
            <a:spLocks noGrp="1" noChangeArrowheads="1"/>
          </p:cNvSpPr>
          <p:nvPr>
            <p:ph type="body" idx="1"/>
          </p:nvPr>
        </p:nvSpPr>
        <p:spPr>
          <a:xfrm>
            <a:off x="731838" y="4560888"/>
            <a:ext cx="5851525" cy="4321175"/>
          </a:xfrm>
        </p:spPr>
        <p:txBody>
          <a:bodyPr/>
          <a:lstStyle/>
          <a:p>
            <a:endParaRPr lang="en-US"/>
          </a:p>
        </p:txBody>
      </p:sp>
    </p:spTree>
    <p:extLst>
      <p:ext uri="{BB962C8B-B14F-4D97-AF65-F5344CB8AC3E}">
        <p14:creationId xmlns:p14="http://schemas.microsoft.com/office/powerpoint/2010/main" val="4012224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877BD-1E6A-4C36-B0E6-F8E58A273FB9}" type="slidenum">
              <a:rPr lang="en-US"/>
              <a:pPr/>
              <a:t>20</a:t>
            </a:fld>
            <a:endParaRPr lang="en-US"/>
          </a:p>
        </p:txBody>
      </p:sp>
      <p:sp>
        <p:nvSpPr>
          <p:cNvPr id="457730" name="Rectangle 2"/>
          <p:cNvSpPr>
            <a:spLocks noGrp="1" noRot="1" noChangeAspect="1" noChangeArrowheads="1" noTextEdit="1"/>
          </p:cNvSpPr>
          <p:nvPr>
            <p:ph type="sldImg"/>
          </p:nvPr>
        </p:nvSpPr>
        <p:spPr>
          <a:xfrm>
            <a:off x="1258888" y="719138"/>
            <a:ext cx="4800600" cy="3600450"/>
          </a:xfrm>
          <a:ln/>
        </p:spPr>
      </p:sp>
      <p:sp>
        <p:nvSpPr>
          <p:cNvPr id="457731" name="Rectangle 3"/>
          <p:cNvSpPr>
            <a:spLocks noGrp="1" noChangeArrowheads="1"/>
          </p:cNvSpPr>
          <p:nvPr>
            <p:ph type="body" idx="1"/>
          </p:nvPr>
        </p:nvSpPr>
        <p:spPr>
          <a:xfrm>
            <a:off x="731838" y="4560888"/>
            <a:ext cx="5851525" cy="4321175"/>
          </a:xfrm>
        </p:spPr>
        <p:txBody>
          <a:bodyPr/>
          <a:lstStyle/>
          <a:p>
            <a:endParaRPr lang="en-US"/>
          </a:p>
        </p:txBody>
      </p:sp>
    </p:spTree>
    <p:extLst>
      <p:ext uri="{BB962C8B-B14F-4D97-AF65-F5344CB8AC3E}">
        <p14:creationId xmlns:p14="http://schemas.microsoft.com/office/powerpoint/2010/main" val="2392772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BF5E7E-BD33-46B8-AA70-62A5890A7DBD}" type="slidenum">
              <a:rPr lang="en-US"/>
              <a:pPr/>
              <a:t>21</a:t>
            </a:fld>
            <a:endParaRPr lang="en-US"/>
          </a:p>
        </p:txBody>
      </p:sp>
      <p:sp>
        <p:nvSpPr>
          <p:cNvPr id="453634" name="Rectangle 2"/>
          <p:cNvSpPr>
            <a:spLocks noGrp="1" noRot="1" noChangeAspect="1" noChangeArrowheads="1" noTextEdit="1"/>
          </p:cNvSpPr>
          <p:nvPr>
            <p:ph type="sldImg"/>
          </p:nvPr>
        </p:nvSpPr>
        <p:spPr>
          <a:xfrm>
            <a:off x="1258888" y="719138"/>
            <a:ext cx="4800600" cy="3600450"/>
          </a:xfrm>
          <a:ln/>
        </p:spPr>
      </p:sp>
      <p:sp>
        <p:nvSpPr>
          <p:cNvPr id="453635" name="Rectangle 3"/>
          <p:cNvSpPr>
            <a:spLocks noGrp="1" noChangeArrowheads="1"/>
          </p:cNvSpPr>
          <p:nvPr>
            <p:ph type="body" idx="1"/>
          </p:nvPr>
        </p:nvSpPr>
        <p:spPr>
          <a:xfrm>
            <a:off x="731838" y="4560888"/>
            <a:ext cx="5851525" cy="4321175"/>
          </a:xfrm>
        </p:spPr>
        <p:txBody>
          <a:bodyPr/>
          <a:lstStyle/>
          <a:p>
            <a:r>
              <a:rPr lang="en-US"/>
              <a:t>The CI-340 has a file system that allows a great range of data to be stored internally. It has been designed to emulate the familiar DOS of personal computers. Note that this menu will not be accessible when there are no files stored in memory; the message “no files” on the top display line will be briefly displayed when this situation occurs.</a:t>
            </a:r>
          </a:p>
          <a:p>
            <a:r>
              <a:rPr lang="en-US"/>
              <a:t>To use the File Menu or check if any files are stored, press the  key when “ENTER ® file menu” is displayed. Press the  key to access the “file menu” when the instrument is first turned on.</a:t>
            </a:r>
          </a:p>
          <a:p>
            <a:r>
              <a:rPr lang="en-US"/>
              <a:t>Enter ® File menu               13:05:49</a:t>
            </a:r>
          </a:p>
          <a:p>
            <a:r>
              <a:rPr lang="en-US"/>
              <a:t>Use the </a:t>
            </a:r>
            <a:r>
              <a:rPr lang="en-US" i="1"/>
              <a:t> </a:t>
            </a:r>
            <a:r>
              <a:rPr lang="en-US"/>
              <a:t>and  keys to view all stored files. Pressing the  key will exit this menu.</a:t>
            </a:r>
          </a:p>
          <a:p>
            <a:r>
              <a:rPr lang="en-US"/>
              <a:t>Files are stored in chronological order, with the names and data affiliated accordingly. Up to 1200 files or 2 MB of data are allowed for storage. </a:t>
            </a:r>
          </a:p>
        </p:txBody>
      </p:sp>
    </p:spTree>
    <p:extLst>
      <p:ext uri="{BB962C8B-B14F-4D97-AF65-F5344CB8AC3E}">
        <p14:creationId xmlns:p14="http://schemas.microsoft.com/office/powerpoint/2010/main" val="797982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C891B4-CBC1-47B8-BC93-620566E27204}" type="slidenum">
              <a:rPr lang="en-US"/>
              <a:pPr/>
              <a:t>22</a:t>
            </a:fld>
            <a:endParaRPr lang="en-US"/>
          </a:p>
        </p:txBody>
      </p:sp>
      <p:sp>
        <p:nvSpPr>
          <p:cNvPr id="455682" name="Rectangle 2"/>
          <p:cNvSpPr>
            <a:spLocks noGrp="1" noRot="1" noChangeAspect="1" noChangeArrowheads="1" noTextEdit="1"/>
          </p:cNvSpPr>
          <p:nvPr>
            <p:ph type="sldImg"/>
          </p:nvPr>
        </p:nvSpPr>
        <p:spPr>
          <a:xfrm>
            <a:off x="1258888" y="719138"/>
            <a:ext cx="4800600" cy="3600450"/>
          </a:xfrm>
          <a:ln/>
        </p:spPr>
      </p:sp>
      <p:sp>
        <p:nvSpPr>
          <p:cNvPr id="455683" name="Rectangle 3"/>
          <p:cNvSpPr>
            <a:spLocks noGrp="1" noChangeArrowheads="1"/>
          </p:cNvSpPr>
          <p:nvPr>
            <p:ph type="body" idx="1"/>
          </p:nvPr>
        </p:nvSpPr>
        <p:spPr>
          <a:xfrm>
            <a:off x="731838" y="4560888"/>
            <a:ext cx="5851525" cy="4321175"/>
          </a:xfrm>
        </p:spPr>
        <p:txBody>
          <a:bodyPr/>
          <a:lstStyle/>
          <a:p>
            <a:r>
              <a:rPr lang="en-US"/>
              <a:t>Press the  “SHIFT” + “DEF”</a:t>
            </a:r>
            <a:r>
              <a:rPr lang="en-US" b="1"/>
              <a:t> </a:t>
            </a:r>
            <a:r>
              <a:rPr lang="en-US"/>
              <a:t>key (for the letter “D”) to delete the last file saved, or “SHIFT” + “YZ_”</a:t>
            </a:r>
            <a:r>
              <a:rPr lang="en-US" b="1"/>
              <a:t> </a:t>
            </a:r>
            <a:r>
              <a:rPr lang="en-US"/>
              <a:t>key (for the letter “Y”) to delete all files saved. The shift and  keys will have to be pressed again</a:t>
            </a:r>
            <a:r>
              <a:rPr lang="en-US" b="1"/>
              <a:t> </a:t>
            </a:r>
            <a:r>
              <a:rPr lang="en-US"/>
              <a:t>to confirm erasure of all files</a:t>
            </a:r>
            <a:r>
              <a:rPr lang="en-US" b="1"/>
              <a:t>. </a:t>
            </a:r>
            <a:r>
              <a:rPr lang="en-US"/>
              <a:t> Deleting a file removes it permanently! Be sure to transfer important data before deleting it from the CI-340. The RS232 port in the instrument can transfer data stored. Refer to the </a:t>
            </a:r>
            <a:r>
              <a:rPr lang="en-US" i="1"/>
              <a:t>DATA TRANSFER</a:t>
            </a:r>
            <a:r>
              <a:rPr lang="en-US"/>
              <a:t> section for related information.</a:t>
            </a:r>
          </a:p>
          <a:p>
            <a:endParaRPr lang="en-US"/>
          </a:p>
        </p:txBody>
      </p:sp>
    </p:spTree>
    <p:extLst>
      <p:ext uri="{BB962C8B-B14F-4D97-AF65-F5344CB8AC3E}">
        <p14:creationId xmlns:p14="http://schemas.microsoft.com/office/powerpoint/2010/main" val="1114130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846CAF-A139-4766-AA64-597D4E199530}" type="slidenum">
              <a:rPr lang="en-US"/>
              <a:pPr/>
              <a:t>23</a:t>
            </a:fld>
            <a:endParaRPr lang="en-US"/>
          </a:p>
        </p:txBody>
      </p:sp>
      <p:sp>
        <p:nvSpPr>
          <p:cNvPr id="459778" name="Rectangle 2"/>
          <p:cNvSpPr>
            <a:spLocks noGrp="1" noRot="1" noChangeAspect="1" noChangeArrowheads="1" noTextEdit="1"/>
          </p:cNvSpPr>
          <p:nvPr>
            <p:ph type="sldImg"/>
          </p:nvPr>
        </p:nvSpPr>
        <p:spPr>
          <a:xfrm>
            <a:off x="1258888" y="719138"/>
            <a:ext cx="4800600" cy="3600450"/>
          </a:xfrm>
          <a:ln/>
        </p:spPr>
      </p:sp>
      <p:sp>
        <p:nvSpPr>
          <p:cNvPr id="459779" name="Rectangle 3"/>
          <p:cNvSpPr>
            <a:spLocks noGrp="1" noChangeArrowheads="1"/>
          </p:cNvSpPr>
          <p:nvPr>
            <p:ph type="body" idx="1"/>
          </p:nvPr>
        </p:nvSpPr>
        <p:spPr>
          <a:xfrm>
            <a:off x="731838" y="4560888"/>
            <a:ext cx="5851525" cy="4321175"/>
          </a:xfrm>
        </p:spPr>
        <p:txBody>
          <a:bodyPr/>
          <a:lstStyle/>
          <a:p>
            <a:endParaRPr lang="en-US"/>
          </a:p>
        </p:txBody>
      </p:sp>
    </p:spTree>
    <p:extLst>
      <p:ext uri="{BB962C8B-B14F-4D97-AF65-F5344CB8AC3E}">
        <p14:creationId xmlns:p14="http://schemas.microsoft.com/office/powerpoint/2010/main" val="3689381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44B790-B84D-4357-80E5-BA98D72DF207}" type="slidenum">
              <a:rPr lang="en-US"/>
              <a:pPr/>
              <a:t>24</a:t>
            </a:fld>
            <a:endParaRPr lang="en-US"/>
          </a:p>
        </p:txBody>
      </p:sp>
      <p:sp>
        <p:nvSpPr>
          <p:cNvPr id="461826" name="Rectangle 2"/>
          <p:cNvSpPr>
            <a:spLocks noGrp="1" noRot="1" noChangeAspect="1" noChangeArrowheads="1" noTextEdit="1"/>
          </p:cNvSpPr>
          <p:nvPr>
            <p:ph type="sldImg"/>
          </p:nvPr>
        </p:nvSpPr>
        <p:spPr>
          <a:xfrm>
            <a:off x="1258888" y="719138"/>
            <a:ext cx="4800600" cy="3600450"/>
          </a:xfrm>
          <a:ln/>
        </p:spPr>
      </p:sp>
      <p:sp>
        <p:nvSpPr>
          <p:cNvPr id="461827" name="Rectangle 3"/>
          <p:cNvSpPr>
            <a:spLocks noGrp="1" noChangeArrowheads="1"/>
          </p:cNvSpPr>
          <p:nvPr>
            <p:ph type="body" idx="1"/>
          </p:nvPr>
        </p:nvSpPr>
        <p:spPr>
          <a:xfrm>
            <a:off x="731838" y="4560888"/>
            <a:ext cx="5851525" cy="4321175"/>
          </a:xfrm>
        </p:spPr>
        <p:txBody>
          <a:bodyPr/>
          <a:lstStyle/>
          <a:p>
            <a:endParaRPr lang="en-US"/>
          </a:p>
        </p:txBody>
      </p:sp>
    </p:spTree>
    <p:extLst>
      <p:ext uri="{BB962C8B-B14F-4D97-AF65-F5344CB8AC3E}">
        <p14:creationId xmlns:p14="http://schemas.microsoft.com/office/powerpoint/2010/main" val="2973669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BF5E80-FF73-4AFD-BF3F-2EC92C101A7C}" type="slidenum">
              <a:rPr lang="en-US"/>
              <a:pPr/>
              <a:t>29</a:t>
            </a:fld>
            <a:endParaRPr lang="en-US"/>
          </a:p>
        </p:txBody>
      </p:sp>
      <p:sp>
        <p:nvSpPr>
          <p:cNvPr id="350210" name="Rectangle 2"/>
          <p:cNvSpPr>
            <a:spLocks noGrp="1" noRot="1" noChangeAspect="1" noChangeArrowheads="1" noTextEdit="1"/>
          </p:cNvSpPr>
          <p:nvPr>
            <p:ph type="sldImg"/>
          </p:nvPr>
        </p:nvSpPr>
        <p:spPr>
          <a:xfrm>
            <a:off x="1258888" y="719138"/>
            <a:ext cx="4800600" cy="3600450"/>
          </a:xfrm>
          <a:ln/>
        </p:spPr>
      </p:sp>
      <p:sp>
        <p:nvSpPr>
          <p:cNvPr id="350211" name="Rectangle 3"/>
          <p:cNvSpPr>
            <a:spLocks noGrp="1" noChangeArrowheads="1"/>
          </p:cNvSpPr>
          <p:nvPr>
            <p:ph type="body" idx="1"/>
          </p:nvPr>
        </p:nvSpPr>
        <p:spPr>
          <a:xfrm>
            <a:off x="731838" y="4560888"/>
            <a:ext cx="5851525" cy="4321175"/>
          </a:xfrm>
        </p:spPr>
        <p:txBody>
          <a:bodyPr/>
          <a:lstStyle/>
          <a:p>
            <a:endParaRPr lang="en-US"/>
          </a:p>
        </p:txBody>
      </p:sp>
    </p:spTree>
    <p:extLst>
      <p:ext uri="{BB962C8B-B14F-4D97-AF65-F5344CB8AC3E}">
        <p14:creationId xmlns:p14="http://schemas.microsoft.com/office/powerpoint/2010/main" val="2293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1D84B7-A4B0-4431-B1AC-1733618FDB23}" type="slidenum">
              <a:rPr lang="en-US"/>
              <a:pPr/>
              <a:t>30</a:t>
            </a:fld>
            <a:endParaRPr lang="en-US"/>
          </a:p>
        </p:txBody>
      </p:sp>
      <p:sp>
        <p:nvSpPr>
          <p:cNvPr id="348162" name="Rectangle 2"/>
          <p:cNvSpPr>
            <a:spLocks noGrp="1" noRot="1" noChangeAspect="1" noChangeArrowheads="1" noTextEdit="1"/>
          </p:cNvSpPr>
          <p:nvPr>
            <p:ph type="sldImg"/>
          </p:nvPr>
        </p:nvSpPr>
        <p:spPr>
          <a:xfrm>
            <a:off x="1258888" y="719138"/>
            <a:ext cx="4800600" cy="3600450"/>
          </a:xfrm>
          <a:ln/>
        </p:spPr>
      </p:sp>
      <p:sp>
        <p:nvSpPr>
          <p:cNvPr id="348163" name="Rectangle 3"/>
          <p:cNvSpPr>
            <a:spLocks noGrp="1" noChangeArrowheads="1"/>
          </p:cNvSpPr>
          <p:nvPr>
            <p:ph type="body" idx="1"/>
          </p:nvPr>
        </p:nvSpPr>
        <p:spPr>
          <a:xfrm>
            <a:off x="731838" y="4560888"/>
            <a:ext cx="5851525" cy="4321175"/>
          </a:xfrm>
        </p:spPr>
        <p:txBody>
          <a:bodyPr/>
          <a:lstStyle/>
          <a:p>
            <a:r>
              <a:rPr lang="en-US"/>
              <a:t>Features/What it does</a:t>
            </a:r>
          </a:p>
        </p:txBody>
      </p:sp>
    </p:spTree>
    <p:extLst>
      <p:ext uri="{BB962C8B-B14F-4D97-AF65-F5344CB8AC3E}">
        <p14:creationId xmlns:p14="http://schemas.microsoft.com/office/powerpoint/2010/main" val="1431086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BD4075-B164-45D0-B014-E6F25AFEEBD4}" type="slidenum">
              <a:rPr lang="en-US"/>
              <a:pPr/>
              <a:t>7</a:t>
            </a:fld>
            <a:endParaRPr lang="en-US"/>
          </a:p>
        </p:txBody>
      </p:sp>
      <p:sp>
        <p:nvSpPr>
          <p:cNvPr id="422914" name="Rectangle 2"/>
          <p:cNvSpPr>
            <a:spLocks noGrp="1" noRot="1" noChangeAspect="1" noChangeArrowheads="1" noTextEdit="1"/>
          </p:cNvSpPr>
          <p:nvPr>
            <p:ph type="sldImg"/>
          </p:nvPr>
        </p:nvSpPr>
        <p:spPr>
          <a:xfrm>
            <a:off x="1258888" y="719138"/>
            <a:ext cx="4800600" cy="3600450"/>
          </a:xfrm>
          <a:ln/>
        </p:spPr>
      </p:sp>
      <p:sp>
        <p:nvSpPr>
          <p:cNvPr id="422915" name="Rectangle 3"/>
          <p:cNvSpPr>
            <a:spLocks noGrp="1" noChangeArrowheads="1"/>
          </p:cNvSpPr>
          <p:nvPr>
            <p:ph type="body" idx="1"/>
          </p:nvPr>
        </p:nvSpPr>
        <p:spPr>
          <a:xfrm>
            <a:off x="731838" y="4560888"/>
            <a:ext cx="5851525" cy="4321175"/>
          </a:xfrm>
        </p:spPr>
        <p:txBody>
          <a:bodyPr/>
          <a:lstStyle/>
          <a:p>
            <a:endParaRPr lang="en-US"/>
          </a:p>
        </p:txBody>
      </p:sp>
    </p:spTree>
    <p:extLst>
      <p:ext uri="{BB962C8B-B14F-4D97-AF65-F5344CB8AC3E}">
        <p14:creationId xmlns:p14="http://schemas.microsoft.com/office/powerpoint/2010/main" val="23692690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8521FB-10DC-4A4F-BDBE-02759E3C10E3}" type="slidenum">
              <a:rPr lang="en-US"/>
              <a:pPr/>
              <a:t>34</a:t>
            </a:fld>
            <a:endParaRPr lang="en-US"/>
          </a:p>
        </p:txBody>
      </p:sp>
      <p:sp>
        <p:nvSpPr>
          <p:cNvPr id="354306" name="Rectangle 2"/>
          <p:cNvSpPr>
            <a:spLocks noGrp="1" noRot="1" noChangeAspect="1" noChangeArrowheads="1" noTextEdit="1"/>
          </p:cNvSpPr>
          <p:nvPr>
            <p:ph type="sldImg"/>
          </p:nvPr>
        </p:nvSpPr>
        <p:spPr>
          <a:xfrm>
            <a:off x="1258888" y="719138"/>
            <a:ext cx="4800600" cy="3600450"/>
          </a:xfrm>
          <a:ln/>
        </p:spPr>
      </p:sp>
      <p:sp>
        <p:nvSpPr>
          <p:cNvPr id="354307" name="Rectangle 3"/>
          <p:cNvSpPr>
            <a:spLocks noGrp="1" noChangeArrowheads="1"/>
          </p:cNvSpPr>
          <p:nvPr>
            <p:ph type="body" idx="1"/>
          </p:nvPr>
        </p:nvSpPr>
        <p:spPr>
          <a:xfrm>
            <a:off x="731838" y="4560888"/>
            <a:ext cx="5851525" cy="4321175"/>
          </a:xfrm>
        </p:spPr>
        <p:txBody>
          <a:bodyPr/>
          <a:lstStyle/>
          <a:p>
            <a:endParaRPr lang="en-US"/>
          </a:p>
        </p:txBody>
      </p:sp>
    </p:spTree>
    <p:extLst>
      <p:ext uri="{BB962C8B-B14F-4D97-AF65-F5344CB8AC3E}">
        <p14:creationId xmlns:p14="http://schemas.microsoft.com/office/powerpoint/2010/main" val="2555136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AB13CE-D04F-44F8-9045-CB6EF5EA7EB7}" type="slidenum">
              <a:rPr lang="en-US"/>
              <a:pPr/>
              <a:t>35</a:t>
            </a:fld>
            <a:endParaRPr lang="en-US"/>
          </a:p>
        </p:txBody>
      </p:sp>
      <p:sp>
        <p:nvSpPr>
          <p:cNvPr id="352258" name="Rectangle 2"/>
          <p:cNvSpPr>
            <a:spLocks noGrp="1" noRot="1" noChangeAspect="1" noChangeArrowheads="1" noTextEdit="1"/>
          </p:cNvSpPr>
          <p:nvPr>
            <p:ph type="sldImg"/>
          </p:nvPr>
        </p:nvSpPr>
        <p:spPr>
          <a:xfrm>
            <a:off x="1258888" y="719138"/>
            <a:ext cx="4800600" cy="3600450"/>
          </a:xfrm>
          <a:ln/>
        </p:spPr>
      </p:sp>
      <p:sp>
        <p:nvSpPr>
          <p:cNvPr id="352259" name="Rectangle 3"/>
          <p:cNvSpPr>
            <a:spLocks noGrp="1" noChangeArrowheads="1"/>
          </p:cNvSpPr>
          <p:nvPr>
            <p:ph type="body" idx="1"/>
          </p:nvPr>
        </p:nvSpPr>
        <p:spPr>
          <a:xfrm>
            <a:off x="731838" y="4560888"/>
            <a:ext cx="5851525" cy="4321175"/>
          </a:xfrm>
        </p:spPr>
        <p:txBody>
          <a:bodyPr/>
          <a:lstStyle/>
          <a:p>
            <a:r>
              <a:rPr lang="en-US"/>
              <a:t>Features/What it does</a:t>
            </a:r>
          </a:p>
          <a:p>
            <a:endParaRPr lang="en-US"/>
          </a:p>
        </p:txBody>
      </p:sp>
    </p:spTree>
    <p:extLst>
      <p:ext uri="{BB962C8B-B14F-4D97-AF65-F5344CB8AC3E}">
        <p14:creationId xmlns:p14="http://schemas.microsoft.com/office/powerpoint/2010/main" val="3936819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BAF5CF-0E28-4DAD-B827-8B152CFF3F7C}" type="slidenum">
              <a:rPr lang="en-US"/>
              <a:pPr/>
              <a:t>39</a:t>
            </a:fld>
            <a:endParaRPr lang="en-US"/>
          </a:p>
        </p:txBody>
      </p:sp>
      <p:sp>
        <p:nvSpPr>
          <p:cNvPr id="358402" name="Rectangle 2"/>
          <p:cNvSpPr>
            <a:spLocks noGrp="1" noRot="1" noChangeAspect="1" noChangeArrowheads="1" noTextEdit="1"/>
          </p:cNvSpPr>
          <p:nvPr>
            <p:ph type="sldImg"/>
          </p:nvPr>
        </p:nvSpPr>
        <p:spPr>
          <a:xfrm>
            <a:off x="1258888" y="719138"/>
            <a:ext cx="4800600" cy="3600450"/>
          </a:xfrm>
          <a:ln/>
        </p:spPr>
      </p:sp>
      <p:sp>
        <p:nvSpPr>
          <p:cNvPr id="358403" name="Rectangle 3"/>
          <p:cNvSpPr>
            <a:spLocks noGrp="1" noChangeArrowheads="1"/>
          </p:cNvSpPr>
          <p:nvPr>
            <p:ph type="body" idx="1"/>
          </p:nvPr>
        </p:nvSpPr>
        <p:spPr>
          <a:xfrm>
            <a:off x="731838" y="4560888"/>
            <a:ext cx="5851525" cy="4321175"/>
          </a:xfrm>
        </p:spPr>
        <p:txBody>
          <a:bodyPr/>
          <a:lstStyle/>
          <a:p>
            <a:endParaRPr lang="en-US"/>
          </a:p>
        </p:txBody>
      </p:sp>
    </p:spTree>
    <p:extLst>
      <p:ext uri="{BB962C8B-B14F-4D97-AF65-F5344CB8AC3E}">
        <p14:creationId xmlns:p14="http://schemas.microsoft.com/office/powerpoint/2010/main" val="1505504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71B80E-430E-4316-A426-5B4195031A69}" type="slidenum">
              <a:rPr lang="en-US"/>
              <a:pPr/>
              <a:t>40</a:t>
            </a:fld>
            <a:endParaRPr lang="en-US"/>
          </a:p>
        </p:txBody>
      </p:sp>
      <p:sp>
        <p:nvSpPr>
          <p:cNvPr id="480258" name="Rectangle 2"/>
          <p:cNvSpPr>
            <a:spLocks noGrp="1" noRot="1" noChangeAspect="1" noChangeArrowheads="1" noTextEdit="1"/>
          </p:cNvSpPr>
          <p:nvPr>
            <p:ph type="sldImg"/>
          </p:nvPr>
        </p:nvSpPr>
        <p:spPr>
          <a:xfrm>
            <a:off x="1258888" y="719138"/>
            <a:ext cx="4800600" cy="3600450"/>
          </a:xfrm>
          <a:ln/>
        </p:spPr>
      </p:sp>
      <p:sp>
        <p:nvSpPr>
          <p:cNvPr id="480259" name="Rectangle 3"/>
          <p:cNvSpPr>
            <a:spLocks noGrp="1" noChangeArrowheads="1"/>
          </p:cNvSpPr>
          <p:nvPr>
            <p:ph type="body" idx="1"/>
          </p:nvPr>
        </p:nvSpPr>
        <p:spPr>
          <a:xfrm>
            <a:off x="731838" y="4560888"/>
            <a:ext cx="5851525" cy="4321175"/>
          </a:xfrm>
        </p:spPr>
        <p:txBody>
          <a:bodyPr/>
          <a:lstStyle/>
          <a:p>
            <a:r>
              <a:rPr lang="en-US"/>
              <a:t>Features/What it does</a:t>
            </a:r>
          </a:p>
          <a:p>
            <a:endParaRPr lang="en-US"/>
          </a:p>
        </p:txBody>
      </p:sp>
    </p:spTree>
    <p:extLst>
      <p:ext uri="{BB962C8B-B14F-4D97-AF65-F5344CB8AC3E}">
        <p14:creationId xmlns:p14="http://schemas.microsoft.com/office/powerpoint/2010/main" val="69430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B2C134-873E-4FD6-B8CA-2F44E13F3088}" type="slidenum">
              <a:rPr lang="en-US"/>
              <a:pPr/>
              <a:t>43</a:t>
            </a:fld>
            <a:endParaRPr lang="en-US"/>
          </a:p>
        </p:txBody>
      </p:sp>
      <p:sp>
        <p:nvSpPr>
          <p:cNvPr id="385026" name="Rectangle 2"/>
          <p:cNvSpPr>
            <a:spLocks noGrp="1" noRot="1" noChangeAspect="1" noChangeArrowheads="1" noTextEdit="1"/>
          </p:cNvSpPr>
          <p:nvPr>
            <p:ph type="sldImg"/>
          </p:nvPr>
        </p:nvSpPr>
        <p:spPr>
          <a:xfrm>
            <a:off x="1258888" y="719138"/>
            <a:ext cx="4800600" cy="3600450"/>
          </a:xfrm>
          <a:ln/>
        </p:spPr>
      </p:sp>
      <p:sp>
        <p:nvSpPr>
          <p:cNvPr id="385027" name="Rectangle 3"/>
          <p:cNvSpPr>
            <a:spLocks noGrp="1" noChangeArrowheads="1"/>
          </p:cNvSpPr>
          <p:nvPr>
            <p:ph type="body" idx="1"/>
          </p:nvPr>
        </p:nvSpPr>
        <p:spPr>
          <a:xfrm>
            <a:off x="731838" y="4560888"/>
            <a:ext cx="5851525" cy="4321175"/>
          </a:xfrm>
        </p:spPr>
        <p:txBody>
          <a:bodyPr/>
          <a:lstStyle/>
          <a:p>
            <a:r>
              <a:rPr lang="en-US"/>
              <a:t>Features/What it does</a:t>
            </a:r>
          </a:p>
          <a:p>
            <a:endParaRPr lang="en-US"/>
          </a:p>
        </p:txBody>
      </p:sp>
    </p:spTree>
    <p:extLst>
      <p:ext uri="{BB962C8B-B14F-4D97-AF65-F5344CB8AC3E}">
        <p14:creationId xmlns:p14="http://schemas.microsoft.com/office/powerpoint/2010/main" val="28634574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580E36-2EDE-4655-B1B5-B446358616F5}" type="slidenum">
              <a:rPr lang="en-US" altLang="en-US"/>
              <a:pPr/>
              <a:t>45</a:t>
            </a:fld>
            <a:endParaRPr lang="en-US" altLang="en-US"/>
          </a:p>
        </p:txBody>
      </p:sp>
      <p:sp>
        <p:nvSpPr>
          <p:cNvPr id="44034" name="Rectangle 2"/>
          <p:cNvSpPr>
            <a:spLocks noGrp="1" noRot="1" noChangeAspect="1" noChangeArrowheads="1" noTextEdit="1"/>
          </p:cNvSpPr>
          <p:nvPr>
            <p:ph type="sldImg"/>
          </p:nvPr>
        </p:nvSpPr>
        <p:spPr>
          <a:xfrm>
            <a:off x="1144588" y="684213"/>
            <a:ext cx="4572000" cy="3429000"/>
          </a:xfrm>
          <a:ln/>
        </p:spPr>
      </p:sp>
      <p:sp>
        <p:nvSpPr>
          <p:cNvPr id="44035" name="Rectangle 3"/>
          <p:cNvSpPr>
            <a:spLocks noGrp="1" noChangeArrowheads="1"/>
          </p:cNvSpPr>
          <p:nvPr>
            <p:ph type="body" idx="1"/>
          </p:nvPr>
        </p:nvSpPr>
        <p:spPr>
          <a:xfrm>
            <a:off x="685800" y="4343400"/>
            <a:ext cx="5486400" cy="4116388"/>
          </a:xfrm>
        </p:spPr>
        <p:txBody>
          <a:bodyPr/>
          <a:lstStyle/>
          <a:p>
            <a:endParaRPr lang="en-US" altLang="en-US"/>
          </a:p>
        </p:txBody>
      </p:sp>
    </p:spTree>
    <p:extLst>
      <p:ext uri="{BB962C8B-B14F-4D97-AF65-F5344CB8AC3E}">
        <p14:creationId xmlns:p14="http://schemas.microsoft.com/office/powerpoint/2010/main" val="3055350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4BC2CD-0E0F-4F1E-8739-9F3F0823B70E}" type="slidenum">
              <a:rPr lang="en-US"/>
              <a:pPr/>
              <a:t>8</a:t>
            </a:fld>
            <a:endParaRPr lang="en-US"/>
          </a:p>
        </p:txBody>
      </p:sp>
      <p:sp>
        <p:nvSpPr>
          <p:cNvPr id="431106" name="Rectangle 2"/>
          <p:cNvSpPr>
            <a:spLocks noGrp="1" noRot="1" noChangeAspect="1" noChangeArrowheads="1" noTextEdit="1"/>
          </p:cNvSpPr>
          <p:nvPr>
            <p:ph type="sldImg"/>
          </p:nvPr>
        </p:nvSpPr>
        <p:spPr>
          <a:xfrm>
            <a:off x="1258888" y="719138"/>
            <a:ext cx="4800600" cy="3600450"/>
          </a:xfrm>
          <a:ln/>
        </p:spPr>
      </p:sp>
      <p:sp>
        <p:nvSpPr>
          <p:cNvPr id="431107" name="Rectangle 3"/>
          <p:cNvSpPr>
            <a:spLocks noGrp="1" noChangeArrowheads="1"/>
          </p:cNvSpPr>
          <p:nvPr>
            <p:ph type="body" idx="1"/>
          </p:nvPr>
        </p:nvSpPr>
        <p:spPr>
          <a:xfrm>
            <a:off x="731838" y="4560888"/>
            <a:ext cx="5851525" cy="4321175"/>
          </a:xfrm>
        </p:spPr>
        <p:txBody>
          <a:bodyPr/>
          <a:lstStyle/>
          <a:p>
            <a:endParaRPr lang="en-US"/>
          </a:p>
        </p:txBody>
      </p:sp>
    </p:spTree>
    <p:extLst>
      <p:ext uri="{BB962C8B-B14F-4D97-AF65-F5344CB8AC3E}">
        <p14:creationId xmlns:p14="http://schemas.microsoft.com/office/powerpoint/2010/main" val="1813835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849700-5325-4EF8-8552-665C67C4EB0B}" type="slidenum">
              <a:rPr lang="en-US"/>
              <a:pPr/>
              <a:t>9</a:t>
            </a:fld>
            <a:endParaRPr lang="en-US"/>
          </a:p>
        </p:txBody>
      </p:sp>
      <p:sp>
        <p:nvSpPr>
          <p:cNvPr id="429058" name="Rectangle 2"/>
          <p:cNvSpPr>
            <a:spLocks noGrp="1" noRot="1" noChangeAspect="1" noChangeArrowheads="1" noTextEdit="1"/>
          </p:cNvSpPr>
          <p:nvPr>
            <p:ph type="sldImg"/>
          </p:nvPr>
        </p:nvSpPr>
        <p:spPr>
          <a:xfrm>
            <a:off x="1258888" y="719138"/>
            <a:ext cx="4800600" cy="3600450"/>
          </a:xfrm>
          <a:ln/>
        </p:spPr>
      </p:sp>
      <p:sp>
        <p:nvSpPr>
          <p:cNvPr id="429059" name="Rectangle 3"/>
          <p:cNvSpPr>
            <a:spLocks noGrp="1" noChangeArrowheads="1"/>
          </p:cNvSpPr>
          <p:nvPr>
            <p:ph type="body" idx="1"/>
          </p:nvPr>
        </p:nvSpPr>
        <p:spPr>
          <a:xfrm>
            <a:off x="731838" y="4560888"/>
            <a:ext cx="5851525" cy="4321175"/>
          </a:xfrm>
        </p:spPr>
        <p:txBody>
          <a:bodyPr/>
          <a:lstStyle/>
          <a:p>
            <a:endParaRPr lang="en-US"/>
          </a:p>
        </p:txBody>
      </p:sp>
    </p:spTree>
    <p:extLst>
      <p:ext uri="{BB962C8B-B14F-4D97-AF65-F5344CB8AC3E}">
        <p14:creationId xmlns:p14="http://schemas.microsoft.com/office/powerpoint/2010/main" val="2162477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60F6B5-39EB-4422-9D0A-DAACFB89CB43}" type="slidenum">
              <a:rPr lang="en-US"/>
              <a:pPr/>
              <a:t>10</a:t>
            </a:fld>
            <a:endParaRPr lang="en-US"/>
          </a:p>
        </p:txBody>
      </p:sp>
      <p:sp>
        <p:nvSpPr>
          <p:cNvPr id="309250" name="Rectangle 2"/>
          <p:cNvSpPr>
            <a:spLocks noGrp="1" noRot="1" noChangeAspect="1" noChangeArrowheads="1" noTextEdit="1"/>
          </p:cNvSpPr>
          <p:nvPr>
            <p:ph type="sldImg"/>
          </p:nvPr>
        </p:nvSpPr>
        <p:spPr>
          <a:xfrm>
            <a:off x="1258888" y="719138"/>
            <a:ext cx="4800600" cy="3600450"/>
          </a:xfrm>
          <a:ln/>
        </p:spPr>
      </p:sp>
      <p:sp>
        <p:nvSpPr>
          <p:cNvPr id="309251" name="Rectangle 3"/>
          <p:cNvSpPr>
            <a:spLocks noGrp="1" noChangeArrowheads="1"/>
          </p:cNvSpPr>
          <p:nvPr>
            <p:ph type="body" idx="1"/>
          </p:nvPr>
        </p:nvSpPr>
        <p:spPr>
          <a:xfrm>
            <a:off x="731838" y="4560888"/>
            <a:ext cx="5851525" cy="4321175"/>
          </a:xfrm>
        </p:spPr>
        <p:txBody>
          <a:bodyPr/>
          <a:lstStyle/>
          <a:p>
            <a:endParaRPr lang="en-US"/>
          </a:p>
        </p:txBody>
      </p:sp>
    </p:spTree>
    <p:extLst>
      <p:ext uri="{BB962C8B-B14F-4D97-AF65-F5344CB8AC3E}">
        <p14:creationId xmlns:p14="http://schemas.microsoft.com/office/powerpoint/2010/main" val="979503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CA2012-F702-4338-8160-65CA2ABCBBF2}" type="slidenum">
              <a:rPr lang="en-US"/>
              <a:pPr/>
              <a:t>11</a:t>
            </a:fld>
            <a:endParaRPr lang="en-US"/>
          </a:p>
        </p:txBody>
      </p:sp>
      <p:sp>
        <p:nvSpPr>
          <p:cNvPr id="437250" name="Rectangle 2"/>
          <p:cNvSpPr>
            <a:spLocks noGrp="1" noRot="1" noChangeAspect="1" noChangeArrowheads="1" noTextEdit="1"/>
          </p:cNvSpPr>
          <p:nvPr>
            <p:ph type="sldImg"/>
          </p:nvPr>
        </p:nvSpPr>
        <p:spPr>
          <a:xfrm>
            <a:off x="1258888" y="719138"/>
            <a:ext cx="4800600" cy="3600450"/>
          </a:xfrm>
          <a:ln/>
        </p:spPr>
      </p:sp>
      <p:sp>
        <p:nvSpPr>
          <p:cNvPr id="437251" name="Rectangle 3"/>
          <p:cNvSpPr>
            <a:spLocks noGrp="1" noChangeArrowheads="1"/>
          </p:cNvSpPr>
          <p:nvPr>
            <p:ph type="body" idx="1"/>
          </p:nvPr>
        </p:nvSpPr>
        <p:spPr>
          <a:xfrm>
            <a:off x="731838" y="4560888"/>
            <a:ext cx="5851525" cy="4321175"/>
          </a:xfrm>
        </p:spPr>
        <p:txBody>
          <a:bodyPr/>
          <a:lstStyle/>
          <a:p>
            <a:endParaRPr lang="en-US"/>
          </a:p>
        </p:txBody>
      </p:sp>
    </p:spTree>
    <p:extLst>
      <p:ext uri="{BB962C8B-B14F-4D97-AF65-F5344CB8AC3E}">
        <p14:creationId xmlns:p14="http://schemas.microsoft.com/office/powerpoint/2010/main" val="3296895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572DB8-0211-48FD-926D-0614F4846727}" type="slidenum">
              <a:rPr lang="en-US"/>
              <a:pPr/>
              <a:t>12</a:t>
            </a:fld>
            <a:endParaRPr lang="en-US"/>
          </a:p>
        </p:txBody>
      </p:sp>
      <p:sp>
        <p:nvSpPr>
          <p:cNvPr id="373762" name="Rectangle 2"/>
          <p:cNvSpPr>
            <a:spLocks noGrp="1" noRot="1" noChangeAspect="1" noChangeArrowheads="1" noTextEdit="1"/>
          </p:cNvSpPr>
          <p:nvPr>
            <p:ph type="sldImg"/>
          </p:nvPr>
        </p:nvSpPr>
        <p:spPr>
          <a:xfrm>
            <a:off x="1258888" y="719138"/>
            <a:ext cx="4800600" cy="3600450"/>
          </a:xfrm>
          <a:ln/>
        </p:spPr>
      </p:sp>
      <p:sp>
        <p:nvSpPr>
          <p:cNvPr id="373763" name="Rectangle 3"/>
          <p:cNvSpPr>
            <a:spLocks noGrp="1" noChangeArrowheads="1"/>
          </p:cNvSpPr>
          <p:nvPr>
            <p:ph type="body" idx="1"/>
          </p:nvPr>
        </p:nvSpPr>
        <p:spPr>
          <a:xfrm>
            <a:off x="731838" y="4560888"/>
            <a:ext cx="5851525" cy="4321175"/>
          </a:xfrm>
        </p:spPr>
        <p:txBody>
          <a:bodyPr/>
          <a:lstStyle/>
          <a:p>
            <a:r>
              <a:rPr lang="en-US"/>
              <a:t>Demonstrate on Instrument</a:t>
            </a:r>
          </a:p>
          <a:p>
            <a:endParaRPr lang="en-US"/>
          </a:p>
          <a:p>
            <a:r>
              <a:rPr lang="en-US"/>
              <a:t>The instrument may be kept on; however, do not start measurements without first attaching a chamber. </a:t>
            </a:r>
          </a:p>
          <a:p>
            <a:endParaRPr lang="en-US"/>
          </a:p>
          <a:p>
            <a:r>
              <a:rPr lang="en-US"/>
              <a:t>The IR Temperature sensor and PAR sensor should be inserted into their respective locations on the chamber (see Figure 9-2). Check that the IR Temperature sensor is plugged securely (without bending the tiny wire by the sensor lens) and the PAR sensor is firmly slid in to acquire ideal measurement conditions. Connect the IR Temperature sensor and PAR sensor plugs into their respective locations on the “head” end of the CI-340.  The IR Temperature sensor should be handled with great care.</a:t>
            </a:r>
          </a:p>
        </p:txBody>
      </p:sp>
    </p:spTree>
    <p:extLst>
      <p:ext uri="{BB962C8B-B14F-4D97-AF65-F5344CB8AC3E}">
        <p14:creationId xmlns:p14="http://schemas.microsoft.com/office/powerpoint/2010/main" val="716740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93DBB1-629A-4CE6-9E11-E15E5F1A8204}" type="slidenum">
              <a:rPr lang="en-US"/>
              <a:pPr/>
              <a:t>13</a:t>
            </a:fld>
            <a:endParaRPr lang="en-US"/>
          </a:p>
        </p:txBody>
      </p:sp>
      <p:sp>
        <p:nvSpPr>
          <p:cNvPr id="444418" name="Rectangle 2"/>
          <p:cNvSpPr>
            <a:spLocks noGrp="1" noRot="1" noChangeAspect="1" noChangeArrowheads="1" noTextEdit="1"/>
          </p:cNvSpPr>
          <p:nvPr>
            <p:ph type="sldImg"/>
          </p:nvPr>
        </p:nvSpPr>
        <p:spPr>
          <a:xfrm>
            <a:off x="1258888" y="719138"/>
            <a:ext cx="4800600" cy="3600450"/>
          </a:xfrm>
          <a:ln/>
        </p:spPr>
      </p:sp>
      <p:sp>
        <p:nvSpPr>
          <p:cNvPr id="444419" name="Rectangle 3"/>
          <p:cNvSpPr>
            <a:spLocks noGrp="1" noChangeArrowheads="1"/>
          </p:cNvSpPr>
          <p:nvPr>
            <p:ph type="body" idx="1"/>
          </p:nvPr>
        </p:nvSpPr>
        <p:spPr>
          <a:xfrm>
            <a:off x="731838" y="4560888"/>
            <a:ext cx="5851525" cy="4321175"/>
          </a:xfrm>
        </p:spPr>
        <p:txBody>
          <a:bodyPr/>
          <a:lstStyle/>
          <a:p>
            <a:r>
              <a:rPr lang="en-US"/>
              <a:t>Demonstrate on Instrument and Demo Plants</a:t>
            </a:r>
          </a:p>
          <a:p>
            <a:endParaRPr lang="en-US"/>
          </a:p>
        </p:txBody>
      </p:sp>
    </p:spTree>
    <p:extLst>
      <p:ext uri="{BB962C8B-B14F-4D97-AF65-F5344CB8AC3E}">
        <p14:creationId xmlns:p14="http://schemas.microsoft.com/office/powerpoint/2010/main" val="2776605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410F92-3F1B-4574-B5AF-F71F8CEBDE82}" type="slidenum">
              <a:rPr lang="en-US"/>
              <a:pPr/>
              <a:t>14</a:t>
            </a:fld>
            <a:endParaRPr lang="en-US"/>
          </a:p>
        </p:txBody>
      </p:sp>
      <p:sp>
        <p:nvSpPr>
          <p:cNvPr id="446466" name="Rectangle 2"/>
          <p:cNvSpPr>
            <a:spLocks noGrp="1" noRot="1" noChangeAspect="1" noChangeArrowheads="1" noTextEdit="1"/>
          </p:cNvSpPr>
          <p:nvPr>
            <p:ph type="sldImg"/>
          </p:nvPr>
        </p:nvSpPr>
        <p:spPr>
          <a:xfrm>
            <a:off x="1258888" y="719138"/>
            <a:ext cx="4800600" cy="3600450"/>
          </a:xfrm>
          <a:ln/>
        </p:spPr>
      </p:sp>
      <p:sp>
        <p:nvSpPr>
          <p:cNvPr id="446467" name="Rectangle 3"/>
          <p:cNvSpPr>
            <a:spLocks noGrp="1" noChangeArrowheads="1"/>
          </p:cNvSpPr>
          <p:nvPr>
            <p:ph type="body" idx="1"/>
          </p:nvPr>
        </p:nvSpPr>
        <p:spPr>
          <a:xfrm>
            <a:off x="731838" y="4560888"/>
            <a:ext cx="5851525" cy="4321175"/>
          </a:xfrm>
        </p:spPr>
        <p:txBody>
          <a:bodyPr/>
          <a:lstStyle/>
          <a:p>
            <a:r>
              <a:rPr lang="en-US"/>
              <a:t>Press the start/enter key</a:t>
            </a:r>
          </a:p>
          <a:p>
            <a:r>
              <a:rPr lang="en-US"/>
              <a:t>The display will read “File name?”</a:t>
            </a:r>
          </a:p>
          <a:p>
            <a:r>
              <a:rPr lang="en-US"/>
              <a:t>Enter the desired file name and press start/enter </a:t>
            </a:r>
          </a:p>
          <a:p>
            <a:r>
              <a:rPr lang="en-US"/>
              <a:t>The display will read “Measure Photosynthesis, Single Channel Absolute, or Continuous Photosynthesis? (P S C)”</a:t>
            </a:r>
          </a:p>
          <a:p>
            <a:r>
              <a:rPr lang="en-US"/>
              <a:t>Enter P S or C and press start/enter</a:t>
            </a:r>
          </a:p>
          <a:p>
            <a:r>
              <a:rPr lang="en-US"/>
              <a:t>The display will read “Control CS, AD, or LA?”</a:t>
            </a:r>
          </a:p>
          <a:p>
            <a:r>
              <a:rPr lang="en-US"/>
              <a:t>Enter “0” if not using accessories and press start/enter</a:t>
            </a:r>
          </a:p>
          <a:p>
            <a:endParaRPr lang="en-US"/>
          </a:p>
        </p:txBody>
      </p:sp>
    </p:spTree>
    <p:extLst>
      <p:ext uri="{BB962C8B-B14F-4D97-AF65-F5344CB8AC3E}">
        <p14:creationId xmlns:p14="http://schemas.microsoft.com/office/powerpoint/2010/main" val="4018665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pPr>
              <a:defRPr/>
            </a:pPr>
            <a:endParaRPr lang="en-US">
              <a:solidFill>
                <a:srgbClr val="000000">
                  <a:tint val="75000"/>
                </a:srgbClr>
              </a:solidFill>
            </a:endParaRPr>
          </a:p>
        </p:txBody>
      </p:sp>
      <p:sp>
        <p:nvSpPr>
          <p:cNvPr id="5" name="Slide Number Placeholder 4"/>
          <p:cNvSpPr>
            <a:spLocks noGrp="1"/>
          </p:cNvSpPr>
          <p:nvPr>
            <p:ph type="sldNum" sz="quarter" idx="11"/>
          </p:nvPr>
        </p:nvSpPr>
        <p:spPr/>
        <p:txBody>
          <a:bodyPr/>
          <a:lstStyle>
            <a:lvl1pPr>
              <a:defRPr/>
            </a:lvl1pPr>
          </a:lstStyle>
          <a:p>
            <a:pPr>
              <a:defRPr/>
            </a:pPr>
            <a:fld id="{EC598B76-724C-4616-88A2-8D92E81B72A6}" type="slidenum">
              <a:rPr lang="en-US">
                <a:solidFill>
                  <a:srgbClr val="000000">
                    <a:tint val="75000"/>
                  </a:srgbClr>
                </a:solidFill>
              </a:rPr>
              <a:pPr>
                <a:defRPr/>
              </a:pPr>
              <a:t>‹#›</a:t>
            </a:fld>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11CA0B4C-E9E4-4B40-91C2-30C415E1452C}" type="slidenum">
              <a:rPr lang="en-US">
                <a:solidFill>
                  <a:srgbClr val="000000">
                    <a:tint val="75000"/>
                  </a:srgbClr>
                </a:solidFill>
              </a:rPr>
              <a:pPr>
                <a:defRPr/>
              </a:pPr>
              <a:t>‹#›</a:t>
            </a:fld>
            <a:endParaRPr lang="en-US" dirty="0">
              <a:solidFill>
                <a:srgbClr val="000000">
                  <a:tint val="75000"/>
                </a:srgbClr>
              </a:solidFill>
            </a:endParaRPr>
          </a:p>
        </p:txBody>
      </p:sp>
      <p:sp>
        <p:nvSpPr>
          <p:cNvPr id="7" name="Date Placeholder 6"/>
          <p:cNvSpPr>
            <a:spLocks noGrp="1"/>
          </p:cNvSpPr>
          <p:nvPr>
            <p:ph type="dt" sz="half" idx="13"/>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2424925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pPr>
              <a:defRPr/>
            </a:pPr>
            <a:endParaRPr lang="en-US">
              <a:solidFill>
                <a:srgbClr val="000000">
                  <a:tint val="75000"/>
                </a:srgbClr>
              </a:solidFill>
            </a:endParaRPr>
          </a:p>
        </p:txBody>
      </p:sp>
      <p:sp>
        <p:nvSpPr>
          <p:cNvPr id="5" name="Slide Number Placeholder 4"/>
          <p:cNvSpPr>
            <a:spLocks noGrp="1"/>
          </p:cNvSpPr>
          <p:nvPr>
            <p:ph type="sldNum" sz="quarter" idx="11"/>
          </p:nvPr>
        </p:nvSpPr>
        <p:spPr/>
        <p:txBody>
          <a:bodyPr/>
          <a:lstStyle>
            <a:lvl1pPr>
              <a:defRPr/>
            </a:lvl1pPr>
          </a:lstStyle>
          <a:p>
            <a:pPr>
              <a:defRPr/>
            </a:pPr>
            <a:fld id="{7AD9BD77-4627-4CB0-AE1B-F344A00E3E0A}" type="slidenum">
              <a:rPr lang="en-US">
                <a:solidFill>
                  <a:srgbClr val="000000">
                    <a:tint val="75000"/>
                  </a:srgbClr>
                </a:solidFill>
              </a:rPr>
              <a:pPr>
                <a:defRPr/>
              </a:pPr>
              <a:t>‹#›</a:t>
            </a:fld>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22251B9E-034A-4001-B2CA-4ABF00C3B6A4}" type="slidenum">
              <a:rPr lang="en-US">
                <a:solidFill>
                  <a:srgbClr val="000000">
                    <a:tint val="75000"/>
                  </a:srgbClr>
                </a:solidFill>
              </a:rPr>
              <a:pPr>
                <a:defRPr/>
              </a:pPr>
              <a:t>‹#›</a:t>
            </a:fld>
            <a:endParaRPr lang="en-US" dirty="0">
              <a:solidFill>
                <a:srgbClr val="000000">
                  <a:tint val="75000"/>
                </a:srgbClr>
              </a:solidFill>
            </a:endParaRPr>
          </a:p>
        </p:txBody>
      </p:sp>
      <p:sp>
        <p:nvSpPr>
          <p:cNvPr id="7" name="Date Placeholder 6"/>
          <p:cNvSpPr>
            <a:spLocks noGrp="1"/>
          </p:cNvSpPr>
          <p:nvPr>
            <p:ph type="dt" sz="half" idx="13"/>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217003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pPr>
              <a:defRPr/>
            </a:pPr>
            <a:endParaRPr lang="en-US">
              <a:solidFill>
                <a:srgbClr val="000000">
                  <a:tint val="75000"/>
                </a:srgbClr>
              </a:solidFill>
            </a:endParaRPr>
          </a:p>
        </p:txBody>
      </p:sp>
      <p:sp>
        <p:nvSpPr>
          <p:cNvPr id="5" name="Slide Number Placeholder 4"/>
          <p:cNvSpPr>
            <a:spLocks noGrp="1"/>
          </p:cNvSpPr>
          <p:nvPr>
            <p:ph type="sldNum" sz="quarter" idx="11"/>
          </p:nvPr>
        </p:nvSpPr>
        <p:spPr/>
        <p:txBody>
          <a:bodyPr/>
          <a:lstStyle>
            <a:lvl1pPr>
              <a:defRPr/>
            </a:lvl1pPr>
          </a:lstStyle>
          <a:p>
            <a:pPr>
              <a:defRPr/>
            </a:pPr>
            <a:fld id="{B4AF1DFB-73D5-49FB-BD36-B00700274622}" type="slidenum">
              <a:rPr lang="en-US">
                <a:solidFill>
                  <a:srgbClr val="000000">
                    <a:tint val="75000"/>
                  </a:srgbClr>
                </a:solidFill>
              </a:rPr>
              <a:pPr>
                <a:defRPr/>
              </a:pPr>
              <a:t>‹#›</a:t>
            </a:fld>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2E88E67F-5272-47A8-818A-7F62EB124F62}" type="slidenum">
              <a:rPr lang="en-US">
                <a:solidFill>
                  <a:srgbClr val="000000">
                    <a:tint val="75000"/>
                  </a:srgbClr>
                </a:solidFill>
              </a:rPr>
              <a:pPr>
                <a:defRPr/>
              </a:pPr>
              <a:t>‹#›</a:t>
            </a:fld>
            <a:endParaRPr lang="en-US" dirty="0">
              <a:solidFill>
                <a:srgbClr val="000000">
                  <a:tint val="75000"/>
                </a:srgbClr>
              </a:solidFill>
            </a:endParaRPr>
          </a:p>
        </p:txBody>
      </p:sp>
      <p:sp>
        <p:nvSpPr>
          <p:cNvPr id="7" name="Date Placeholder 6"/>
          <p:cNvSpPr>
            <a:spLocks noGrp="1"/>
          </p:cNvSpPr>
          <p:nvPr>
            <p:ph type="dt" sz="half" idx="13"/>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4096336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451600"/>
            <a:ext cx="2133600" cy="285750"/>
          </a:xfrm>
        </p:spPr>
        <p:txBody>
          <a:bodyPr/>
          <a:lstStyle>
            <a:lvl1pPr>
              <a:defRPr/>
            </a:lvl1pPr>
          </a:lstStyle>
          <a:p>
            <a:r>
              <a:rPr lang="en-US"/>
              <a:t>3/12/2009</a:t>
            </a:r>
          </a:p>
        </p:txBody>
      </p:sp>
      <p:sp>
        <p:nvSpPr>
          <p:cNvPr id="6" name="Footer Placeholder 5"/>
          <p:cNvSpPr>
            <a:spLocks noGrp="1"/>
          </p:cNvSpPr>
          <p:nvPr>
            <p:ph type="ftr" sz="quarter" idx="11"/>
          </p:nvPr>
        </p:nvSpPr>
        <p:spPr>
          <a:xfrm>
            <a:off x="6248400" y="6324600"/>
            <a:ext cx="2590800" cy="323850"/>
          </a:xfrm>
        </p:spPr>
        <p:txBody>
          <a:bodyPr/>
          <a:lstStyle>
            <a:lvl1pPr>
              <a:defRPr/>
            </a:lvl1pPr>
          </a:lstStyle>
          <a:p>
            <a:r>
              <a:rPr lang="en-US"/>
              <a:t>CID</a:t>
            </a:r>
          </a:p>
        </p:txBody>
      </p:sp>
      <p:sp>
        <p:nvSpPr>
          <p:cNvPr id="7" name="Slide Number Placeholder 6"/>
          <p:cNvSpPr>
            <a:spLocks noGrp="1"/>
          </p:cNvSpPr>
          <p:nvPr>
            <p:ph type="sldNum" sz="quarter" idx="12"/>
          </p:nvPr>
        </p:nvSpPr>
        <p:spPr>
          <a:xfrm>
            <a:off x="3581400" y="6553200"/>
            <a:ext cx="2133600" cy="304800"/>
          </a:xfrm>
        </p:spPr>
        <p:txBody>
          <a:bodyPr/>
          <a:lstStyle>
            <a:lvl1pPr>
              <a:defRPr/>
            </a:lvl1pPr>
          </a:lstStyle>
          <a:p>
            <a:fld id="{339BCFEB-D1A5-4109-AE25-03F0124D8F06}" type="slidenum">
              <a:rPr lang="en-US"/>
              <a:pPr/>
              <a:t>‹#›</a:t>
            </a:fld>
            <a:endParaRPr lang="en-US"/>
          </a:p>
        </p:txBody>
      </p:sp>
    </p:spTree>
    <p:extLst>
      <p:ext uri="{BB962C8B-B14F-4D97-AF65-F5344CB8AC3E}">
        <p14:creationId xmlns:p14="http://schemas.microsoft.com/office/powerpoint/2010/main" val="1292671594"/>
      </p:ext>
    </p:extLst>
  </p:cSld>
  <p:clrMapOvr>
    <a:masterClrMapping/>
  </p:clrMapOvr>
  <p:transitio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0EDEC28B-6305-4741-AF7E-9B25E92F81F4}" type="slidenum">
              <a:rPr lang="en-US" altLang="en-US"/>
              <a:pPr/>
              <a:t>‹#›</a:t>
            </a:fld>
            <a:endParaRPr lang="en-US" altLang="en-US"/>
          </a:p>
        </p:txBody>
      </p:sp>
    </p:spTree>
    <p:extLst>
      <p:ext uri="{BB962C8B-B14F-4D97-AF65-F5344CB8AC3E}">
        <p14:creationId xmlns:p14="http://schemas.microsoft.com/office/powerpoint/2010/main" val="2974311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pPr>
              <a:defRPr/>
            </a:pPr>
            <a:endParaRPr lang="en-US">
              <a:solidFill>
                <a:srgbClr val="000000">
                  <a:tint val="75000"/>
                </a:srgbClr>
              </a:solidFill>
            </a:endParaRPr>
          </a:p>
        </p:txBody>
      </p:sp>
      <p:sp>
        <p:nvSpPr>
          <p:cNvPr id="5" name="Slide Number Placeholder 4"/>
          <p:cNvSpPr>
            <a:spLocks noGrp="1"/>
          </p:cNvSpPr>
          <p:nvPr>
            <p:ph type="sldNum" sz="quarter" idx="11"/>
          </p:nvPr>
        </p:nvSpPr>
        <p:spPr/>
        <p:txBody>
          <a:bodyPr/>
          <a:lstStyle>
            <a:lvl1pPr>
              <a:defRPr/>
            </a:lvl1pPr>
          </a:lstStyle>
          <a:p>
            <a:pPr>
              <a:defRPr/>
            </a:pPr>
            <a:fld id="{6F31A6CE-EFC2-474F-8D8E-4722E7D6D971}" type="slidenum">
              <a:rPr lang="en-US">
                <a:solidFill>
                  <a:srgbClr val="000000">
                    <a:tint val="75000"/>
                  </a:srgbClr>
                </a:solidFill>
              </a:rPr>
              <a:pPr>
                <a:defRPr/>
              </a:pPr>
              <a:t>‹#›</a:t>
            </a:fld>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4B864D17-FCF7-4E28-86E5-71B9AA4CE130}" type="slidenum">
              <a:rPr lang="en-US">
                <a:solidFill>
                  <a:srgbClr val="000000">
                    <a:tint val="75000"/>
                  </a:srgbClr>
                </a:solidFill>
              </a:rPr>
              <a:pPr>
                <a:defRPr/>
              </a:pPr>
              <a:t>‹#›</a:t>
            </a:fld>
            <a:endParaRPr lang="en-US" dirty="0">
              <a:solidFill>
                <a:srgbClr val="000000">
                  <a:tint val="75000"/>
                </a:srgbClr>
              </a:solidFill>
            </a:endParaRPr>
          </a:p>
        </p:txBody>
      </p:sp>
      <p:sp>
        <p:nvSpPr>
          <p:cNvPr id="7" name="Date Placeholder 6"/>
          <p:cNvSpPr>
            <a:spLocks noGrp="1"/>
          </p:cNvSpPr>
          <p:nvPr>
            <p:ph type="dt" sz="half" idx="13"/>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845329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pPr>
              <a:defRPr/>
            </a:pPr>
            <a:endParaRPr lang="en-US">
              <a:solidFill>
                <a:srgbClr val="000000">
                  <a:tint val="75000"/>
                </a:srgbClr>
              </a:solidFill>
            </a:endParaRPr>
          </a:p>
        </p:txBody>
      </p:sp>
      <p:sp>
        <p:nvSpPr>
          <p:cNvPr id="5" name="Slide Number Placeholder 4"/>
          <p:cNvSpPr>
            <a:spLocks noGrp="1"/>
          </p:cNvSpPr>
          <p:nvPr>
            <p:ph type="sldNum" sz="quarter" idx="11"/>
          </p:nvPr>
        </p:nvSpPr>
        <p:spPr/>
        <p:txBody>
          <a:bodyPr/>
          <a:lstStyle>
            <a:lvl1pPr>
              <a:defRPr/>
            </a:lvl1pPr>
          </a:lstStyle>
          <a:p>
            <a:pPr>
              <a:defRPr/>
            </a:pPr>
            <a:fld id="{C2F2BA97-AF65-4FF4-9CB0-A0C3A98AB4B7}" type="slidenum">
              <a:rPr lang="en-US">
                <a:solidFill>
                  <a:srgbClr val="000000">
                    <a:tint val="75000"/>
                  </a:srgbClr>
                </a:solidFill>
              </a:rPr>
              <a:pPr>
                <a:defRPr/>
              </a:pPr>
              <a:t>‹#›</a:t>
            </a:fld>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7A99C4C2-988F-4E4D-B132-4792583FEFD5}" type="slidenum">
              <a:rPr lang="en-US">
                <a:solidFill>
                  <a:srgbClr val="000000">
                    <a:tint val="75000"/>
                  </a:srgbClr>
                </a:solidFill>
              </a:rPr>
              <a:pPr>
                <a:defRPr/>
              </a:pPr>
              <a:t>‹#›</a:t>
            </a:fld>
            <a:endParaRPr lang="en-US" dirty="0">
              <a:solidFill>
                <a:srgbClr val="000000">
                  <a:tint val="75000"/>
                </a:srgbClr>
              </a:solidFill>
            </a:endParaRPr>
          </a:p>
        </p:txBody>
      </p:sp>
      <p:sp>
        <p:nvSpPr>
          <p:cNvPr id="7" name="Date Placeholder 6"/>
          <p:cNvSpPr>
            <a:spLocks noGrp="1"/>
          </p:cNvSpPr>
          <p:nvPr>
            <p:ph type="dt" sz="half" idx="13"/>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2355581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1"/>
          </p:nvPr>
        </p:nvSpPr>
        <p:spPr/>
        <p:txBody>
          <a:bodyPr/>
          <a:lstStyle>
            <a:lvl1pPr>
              <a:defRPr/>
            </a:lvl1pPr>
          </a:lstStyle>
          <a:p>
            <a:pPr>
              <a:defRPr/>
            </a:pPr>
            <a:fld id="{962E7D5C-D124-4A6A-89AC-DCCFF8537DD4}" type="slidenum">
              <a:rPr lang="en-US">
                <a:solidFill>
                  <a:srgbClr val="000000">
                    <a:tint val="75000"/>
                  </a:srgbClr>
                </a:solidFill>
              </a:rPr>
              <a:pPr>
                <a:defRPr/>
              </a:pPr>
              <a:t>‹#›</a:t>
            </a:fld>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lvl1pPr>
              <a:defRPr/>
            </a:lvl1pPr>
          </a:lstStyle>
          <a:p>
            <a:pPr>
              <a:defRPr/>
            </a:pPr>
            <a:fld id="{803226E2-9D0C-4AA7-898A-F60F90753AF0}" type="slidenum">
              <a:rPr lang="en-US">
                <a:solidFill>
                  <a:srgbClr val="000000">
                    <a:tint val="75000"/>
                  </a:srgbClr>
                </a:solidFill>
              </a:rPr>
              <a:pPr>
                <a:defRPr/>
              </a:pPr>
              <a:t>‹#›</a:t>
            </a:fld>
            <a:endParaRPr lang="en-US" dirty="0">
              <a:solidFill>
                <a:srgbClr val="000000">
                  <a:tint val="75000"/>
                </a:srgbClr>
              </a:solidFill>
            </a:endParaRPr>
          </a:p>
        </p:txBody>
      </p:sp>
      <p:sp>
        <p:nvSpPr>
          <p:cNvPr id="8" name="Date Placeholder 7"/>
          <p:cNvSpPr>
            <a:spLocks noGrp="1"/>
          </p:cNvSpPr>
          <p:nvPr>
            <p:ph type="dt" sz="half" idx="13"/>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3684654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pPr>
              <a:defRPr/>
            </a:pPr>
            <a:endParaRPr lang="en-US">
              <a:solidFill>
                <a:srgbClr val="000000">
                  <a:tint val="75000"/>
                </a:srgbClr>
              </a:solidFill>
            </a:endParaRPr>
          </a:p>
        </p:txBody>
      </p:sp>
      <p:sp>
        <p:nvSpPr>
          <p:cNvPr id="8" name="Slide Number Placeholder 7"/>
          <p:cNvSpPr>
            <a:spLocks noGrp="1"/>
          </p:cNvSpPr>
          <p:nvPr>
            <p:ph type="sldNum" sz="quarter" idx="11"/>
          </p:nvPr>
        </p:nvSpPr>
        <p:spPr/>
        <p:txBody>
          <a:bodyPr/>
          <a:lstStyle>
            <a:lvl1pPr>
              <a:defRPr/>
            </a:lvl1pPr>
          </a:lstStyle>
          <a:p>
            <a:pPr>
              <a:defRPr/>
            </a:pPr>
            <a:fld id="{1EF2EA92-4A3B-4D0D-A34F-0DEC6BCA9E4D}" type="slidenum">
              <a:rPr lang="en-US">
                <a:solidFill>
                  <a:srgbClr val="000000">
                    <a:tint val="75000"/>
                  </a:srgbClr>
                </a:solidFill>
              </a:rPr>
              <a:pPr>
                <a:defRPr/>
              </a:pPr>
              <a:t>‹#›</a:t>
            </a:fld>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lvl1pPr>
              <a:defRPr/>
            </a:lvl1pPr>
          </a:lstStyle>
          <a:p>
            <a:pPr>
              <a:defRPr/>
            </a:pPr>
            <a:fld id="{E08541E5-D09B-4312-AEBA-C3536055072D}" type="slidenum">
              <a:rPr lang="en-US">
                <a:solidFill>
                  <a:srgbClr val="000000">
                    <a:tint val="75000"/>
                  </a:srgbClr>
                </a:solidFill>
              </a:rPr>
              <a:pPr>
                <a:defRPr/>
              </a:pPr>
              <a:t>‹#›</a:t>
            </a:fld>
            <a:endParaRPr lang="en-US" dirty="0">
              <a:solidFill>
                <a:srgbClr val="000000">
                  <a:tint val="75000"/>
                </a:srgbClr>
              </a:solidFill>
            </a:endParaRPr>
          </a:p>
        </p:txBody>
      </p:sp>
      <p:sp>
        <p:nvSpPr>
          <p:cNvPr id="10" name="Date Placeholder 9"/>
          <p:cNvSpPr>
            <a:spLocks noGrp="1"/>
          </p:cNvSpPr>
          <p:nvPr>
            <p:ph type="dt" sz="half" idx="13"/>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2957148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pPr>
              <a:defRPr/>
            </a:pPr>
            <a:endParaRPr lang="en-US">
              <a:solidFill>
                <a:srgbClr val="000000">
                  <a:tint val="75000"/>
                </a:srgbClr>
              </a:solidFill>
            </a:endParaRPr>
          </a:p>
        </p:txBody>
      </p:sp>
      <p:sp>
        <p:nvSpPr>
          <p:cNvPr id="4" name="Slide Number Placeholder 3"/>
          <p:cNvSpPr>
            <a:spLocks noGrp="1"/>
          </p:cNvSpPr>
          <p:nvPr>
            <p:ph type="sldNum" sz="quarter" idx="11"/>
          </p:nvPr>
        </p:nvSpPr>
        <p:spPr/>
        <p:txBody>
          <a:bodyPr/>
          <a:lstStyle>
            <a:lvl1pPr>
              <a:defRPr/>
            </a:lvl1pPr>
          </a:lstStyle>
          <a:p>
            <a:pPr>
              <a:defRPr/>
            </a:pPr>
            <a:fld id="{AFAA3995-AA33-41FB-94DC-075C5CF06956}" type="slidenum">
              <a:rPr lang="en-US">
                <a:solidFill>
                  <a:srgbClr val="000000">
                    <a:tint val="75000"/>
                  </a:srgbClr>
                </a:solidFill>
              </a:rPr>
              <a:pPr>
                <a:defRPr/>
              </a:pPr>
              <a:t>‹#›</a:t>
            </a:fld>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lvl1pPr>
              <a:defRPr/>
            </a:lvl1pPr>
          </a:lstStyle>
          <a:p>
            <a:pPr>
              <a:defRPr/>
            </a:pPr>
            <a:fld id="{2D5651C6-BF5B-4519-AFC8-FECD8430264B}" type="slidenum">
              <a:rPr lang="en-US">
                <a:solidFill>
                  <a:srgbClr val="000000">
                    <a:tint val="75000"/>
                  </a:srgbClr>
                </a:solidFill>
              </a:rPr>
              <a:pPr>
                <a:defRPr/>
              </a:pPr>
              <a:t>‹#›</a:t>
            </a:fld>
            <a:endParaRPr lang="en-US" dirty="0">
              <a:solidFill>
                <a:srgbClr val="000000">
                  <a:tint val="75000"/>
                </a:srgbClr>
              </a:solidFill>
            </a:endParaRPr>
          </a:p>
        </p:txBody>
      </p:sp>
      <p:sp>
        <p:nvSpPr>
          <p:cNvPr id="6" name="Date Placeholder 5"/>
          <p:cNvSpPr>
            <a:spLocks noGrp="1"/>
          </p:cNvSpPr>
          <p:nvPr>
            <p:ph type="dt" sz="half" idx="13"/>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21229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F72CCCAB-2628-4366-B95C-CCC21715C9D8}" type="slidenum">
              <a:rPr lang="en-US">
                <a:solidFill>
                  <a:srgbClr val="000000">
                    <a:tint val="75000"/>
                  </a:srgbClr>
                </a:solidFill>
              </a:rPr>
              <a:pPr>
                <a:defRPr/>
              </a:pPr>
              <a:t>‹#›</a:t>
            </a:fld>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lvl1pPr>
              <a:defRPr/>
            </a:lvl1pPr>
          </a:lstStyle>
          <a:p>
            <a:pPr>
              <a:defRPr/>
            </a:pPr>
            <a:fld id="{76E878A7-1B27-493E-A751-548A3C70B12B}" type="slidenum">
              <a:rPr lang="en-US">
                <a:solidFill>
                  <a:srgbClr val="000000">
                    <a:tint val="75000"/>
                  </a:srgbClr>
                </a:solidFill>
              </a:rPr>
              <a:pPr>
                <a:defRPr/>
              </a:pPr>
              <a:t>‹#›</a:t>
            </a:fld>
            <a:endParaRPr lang="en-US" dirty="0">
              <a:solidFill>
                <a:srgbClr val="000000">
                  <a:tint val="75000"/>
                </a:srgbClr>
              </a:solidFill>
            </a:endParaRPr>
          </a:p>
        </p:txBody>
      </p:sp>
      <p:sp>
        <p:nvSpPr>
          <p:cNvPr id="5" name="Date Placeholder 4"/>
          <p:cNvSpPr>
            <a:spLocks noGrp="1"/>
          </p:cNvSpPr>
          <p:nvPr>
            <p:ph type="dt" sz="half" idx="13"/>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2845176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1"/>
          </p:nvPr>
        </p:nvSpPr>
        <p:spPr/>
        <p:txBody>
          <a:bodyPr/>
          <a:lstStyle>
            <a:lvl1pPr>
              <a:defRPr/>
            </a:lvl1pPr>
          </a:lstStyle>
          <a:p>
            <a:pPr>
              <a:defRPr/>
            </a:pPr>
            <a:fld id="{675E3F7B-3DB7-498B-B421-2E5764F866BA}" type="slidenum">
              <a:rPr lang="en-US">
                <a:solidFill>
                  <a:srgbClr val="000000">
                    <a:tint val="75000"/>
                  </a:srgbClr>
                </a:solidFill>
              </a:rPr>
              <a:pPr>
                <a:defRPr/>
              </a:pPr>
              <a:t>‹#›</a:t>
            </a:fld>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lvl1pPr>
              <a:defRPr/>
            </a:lvl1pPr>
          </a:lstStyle>
          <a:p>
            <a:pPr>
              <a:defRPr/>
            </a:pPr>
            <a:fld id="{ABAB9FCA-F175-4545-BBAE-423617BC6655}" type="slidenum">
              <a:rPr lang="en-US">
                <a:solidFill>
                  <a:srgbClr val="000000">
                    <a:tint val="75000"/>
                  </a:srgbClr>
                </a:solidFill>
              </a:rPr>
              <a:pPr>
                <a:defRPr/>
              </a:pPr>
              <a:t>‹#›</a:t>
            </a:fld>
            <a:endParaRPr lang="en-US" dirty="0">
              <a:solidFill>
                <a:srgbClr val="000000">
                  <a:tint val="75000"/>
                </a:srgbClr>
              </a:solidFill>
            </a:endParaRPr>
          </a:p>
        </p:txBody>
      </p:sp>
      <p:sp>
        <p:nvSpPr>
          <p:cNvPr id="8" name="Date Placeholder 7"/>
          <p:cNvSpPr>
            <a:spLocks noGrp="1"/>
          </p:cNvSpPr>
          <p:nvPr>
            <p:ph type="dt" sz="half" idx="13"/>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654328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1"/>
          </p:nvPr>
        </p:nvSpPr>
        <p:spPr/>
        <p:txBody>
          <a:bodyPr/>
          <a:lstStyle>
            <a:lvl1pPr>
              <a:defRPr/>
            </a:lvl1pPr>
          </a:lstStyle>
          <a:p>
            <a:pPr>
              <a:defRPr/>
            </a:pPr>
            <a:fld id="{314A8F6F-488D-4FED-B3FC-3BB2112ADCDE}" type="slidenum">
              <a:rPr lang="en-US">
                <a:solidFill>
                  <a:srgbClr val="000000">
                    <a:tint val="75000"/>
                  </a:srgbClr>
                </a:solidFill>
              </a:rPr>
              <a:pPr>
                <a:defRPr/>
              </a:pPr>
              <a:t>‹#›</a:t>
            </a:fld>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lvl1pPr>
              <a:defRPr/>
            </a:lvl1pPr>
          </a:lstStyle>
          <a:p>
            <a:pPr>
              <a:defRPr/>
            </a:pPr>
            <a:fld id="{A0C16248-B394-45E6-8FD0-46CD6AD7269D}" type="slidenum">
              <a:rPr lang="en-US">
                <a:solidFill>
                  <a:srgbClr val="000000">
                    <a:tint val="75000"/>
                  </a:srgbClr>
                </a:solidFill>
              </a:rPr>
              <a:pPr>
                <a:defRPr/>
              </a:pPr>
              <a:t>‹#›</a:t>
            </a:fld>
            <a:endParaRPr lang="en-US" dirty="0">
              <a:solidFill>
                <a:srgbClr val="000000">
                  <a:tint val="75000"/>
                </a:srgbClr>
              </a:solidFill>
            </a:endParaRPr>
          </a:p>
        </p:txBody>
      </p:sp>
      <p:sp>
        <p:nvSpPr>
          <p:cNvPr id="8" name="Date Placeholder 7"/>
          <p:cNvSpPr>
            <a:spLocks noGrp="1"/>
          </p:cNvSpPr>
          <p:nvPr>
            <p:ph type="dt" sz="half" idx="13"/>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1859322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78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Rectangle 5"/>
          <p:cNvSpPr>
            <a:spLocks noGrp="1" noChangeArrowheads="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srgbClr val="000000">
                  <a:tint val="75000"/>
                </a:srgbClr>
              </a:solidFill>
            </a:endParaRPr>
          </a:p>
        </p:txBody>
      </p:sp>
      <p:sp>
        <p:nvSpPr>
          <p:cNvPr id="37893" name="Content Placeholder 9" descr="Wheat Image.jpg"/>
          <p:cNvSpPr>
            <a:spLocks noGrp="1" noChangeAspect="1"/>
          </p:cNvSpPr>
          <p:nvPr/>
        </p:nvSpPr>
        <p:spPr bwMode="auto">
          <a:xfrm>
            <a:off x="914400" y="1295400"/>
            <a:ext cx="6762750" cy="4495800"/>
          </a:xfrm>
          <a:prstGeom prst="rect">
            <a:avLst/>
          </a:prstGeom>
          <a:blipFill dpi="0" rotWithShape="1">
            <a:blip r:embed="rId15"/>
            <a:srcRect/>
            <a:tile tx="0" ty="0" sx="100000" sy="100000" flip="none" algn="tl"/>
          </a:blipFill>
          <a:ln w="9525">
            <a:noFill/>
            <a:miter lim="800000"/>
            <a:headEnd/>
            <a:tailEnd/>
          </a:ln>
          <a:effectLst>
            <a:outerShdw dist="50800" dir="5400000" algn="ctr" rotWithShape="0">
              <a:schemeClr val="bg1"/>
            </a:outerShdw>
          </a:effectLst>
        </p:spPr>
        <p:txBody>
          <a:bodyPr/>
          <a:lstStyle/>
          <a:p>
            <a:pPr algn="l"/>
            <a:endParaRPr lang="en-US" sz="1800">
              <a:solidFill>
                <a:srgbClr val="000000"/>
              </a:solidFill>
              <a:latin typeface="Arial" charset="0"/>
            </a:endParaRPr>
          </a:p>
        </p:txBody>
      </p:sp>
      <p:pic>
        <p:nvPicPr>
          <p:cNvPr id="2" name="Content Placeholder 9" descr="Wheat Image.jpg"/>
          <p:cNvPicPr>
            <a:picLocks noChangeAspect="1"/>
          </p:cNvPicPr>
          <p:nvPr/>
        </p:nvPicPr>
        <p:blipFill>
          <a:blip r:embed="rId16"/>
          <a:srcRect/>
          <a:stretch>
            <a:fillRect/>
          </a:stretch>
        </p:blipFill>
        <p:spPr bwMode="auto">
          <a:xfrm>
            <a:off x="914400" y="1295400"/>
            <a:ext cx="6762750" cy="4495800"/>
          </a:xfrm>
          <a:prstGeom prst="rect">
            <a:avLst/>
          </a:prstGeom>
          <a:blipFill dpi="0" rotWithShape="1">
            <a:blip r:embed="rId15"/>
            <a:srcRect/>
            <a:tile tx="0" ty="0" sx="100000" sy="100000" flip="none" algn="tl"/>
          </a:blipFill>
          <a:ln w="9525">
            <a:noFill/>
            <a:miter lim="800000"/>
            <a:headEnd/>
            <a:tailEnd/>
          </a:ln>
          <a:effectLst>
            <a:outerShdw dist="50800" dir="5400000" algn="ctr" rotWithShape="0">
              <a:schemeClr val="bg1"/>
            </a:outerShdw>
          </a:effectLst>
        </p:spPr>
      </p:pic>
      <p:sp>
        <p:nvSpPr>
          <p:cNvPr id="9" name="Rectangle 2"/>
          <p:cNvSpPr txBox="1">
            <a:spLocks noChangeArrowheads="1"/>
          </p:cNvSpPr>
          <p:nvPr/>
        </p:nvSpPr>
        <p:spPr bwMode="auto">
          <a:xfrm>
            <a:off x="0" y="0"/>
            <a:ext cx="9144000" cy="1371600"/>
          </a:xfrm>
          <a:prstGeom prst="rect">
            <a:avLst/>
          </a:prstGeom>
          <a:gradFill rotWithShape="1">
            <a:gsLst>
              <a:gs pos="0">
                <a:srgbClr val="3D7638"/>
              </a:gs>
              <a:gs pos="100000">
                <a:srgbClr val="65B846"/>
              </a:gs>
            </a:gsLst>
            <a:lin ang="5400000" scaled="1"/>
          </a:gradFill>
          <a:ln w="9525">
            <a:noFill/>
            <a:miter lim="800000"/>
            <a:headEnd/>
            <a:tailEnd/>
          </a:ln>
          <a:effectLst/>
        </p:spPr>
        <p:txBody>
          <a:bodyPr anchor="ctr"/>
          <a:lstStyle/>
          <a:p>
            <a:pPr>
              <a:defRPr/>
            </a:pPr>
            <a:endParaRPr lang="en-US" sz="3600">
              <a:solidFill>
                <a:srgbClr val="FFFFFF"/>
              </a:solidFill>
              <a:effectLst>
                <a:outerShdw blurRad="38100" dist="38100" dir="2700000" algn="tl">
                  <a:srgbClr val="000000"/>
                </a:outerShdw>
              </a:effectLst>
              <a:latin typeface="Calibri"/>
            </a:endParaRPr>
          </a:p>
        </p:txBody>
      </p:sp>
      <p:sp>
        <p:nvSpPr>
          <p:cNvPr id="27655" name="Rectangle 7"/>
          <p:cNvSpPr>
            <a:spLocks noChangeArrowheads="1"/>
          </p:cNvSpPr>
          <p:nvPr/>
        </p:nvSpPr>
        <p:spPr bwMode="auto">
          <a:xfrm>
            <a:off x="685800" y="1371600"/>
            <a:ext cx="7772400" cy="4419600"/>
          </a:xfrm>
          <a:prstGeom prst="rect">
            <a:avLst/>
          </a:prstGeom>
          <a:solidFill>
            <a:schemeClr val="bg1">
              <a:alpha val="50000"/>
            </a:schemeClr>
          </a:solidFill>
          <a:ln w="9525">
            <a:noFill/>
            <a:miter lim="800000"/>
            <a:headEnd/>
            <a:tailEnd/>
          </a:ln>
          <a:effectLst/>
        </p:spPr>
        <p:txBody>
          <a:bodyPr wrap="none" anchor="ctr"/>
          <a:lstStyle/>
          <a:p>
            <a:pPr algn="l">
              <a:defRPr/>
            </a:pPr>
            <a:endParaRPr lang="en-US" sz="1800">
              <a:solidFill>
                <a:srgbClr val="000000"/>
              </a:solidFill>
              <a:latin typeface="Arial" charset="0"/>
            </a:endParaRPr>
          </a:p>
        </p:txBody>
      </p:sp>
      <p:sp>
        <p:nvSpPr>
          <p:cNvPr id="11" name="Rectangle 10"/>
          <p:cNvSpPr/>
          <p:nvPr/>
        </p:nvSpPr>
        <p:spPr>
          <a:xfrm>
            <a:off x="0" y="5791200"/>
            <a:ext cx="9144000" cy="1066800"/>
          </a:xfrm>
          <a:prstGeom prst="rect">
            <a:avLst/>
          </a:prstGeom>
          <a:solidFill>
            <a:srgbClr val="739D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00" dirty="0">
                <a:ln w="10160">
                  <a:solidFill>
                    <a:srgbClr val="4F81BD"/>
                  </a:solidFill>
                  <a:prstDash val="solid"/>
                </a:ln>
                <a:solidFill>
                  <a:srgbClr val="FFFFFF"/>
                </a:solidFill>
                <a:effectLst>
                  <a:outerShdw blurRad="38100" dist="32000" dir="5400000" algn="tl">
                    <a:srgbClr val="000000">
                      <a:alpha val="30000"/>
                    </a:srgbClr>
                  </a:outerShdw>
                </a:effectLst>
              </a:rPr>
              <a:t>www.cid-inc.com</a:t>
            </a:r>
          </a:p>
        </p:txBody>
      </p:sp>
      <p:sp>
        <p:nvSpPr>
          <p:cNvPr id="3" name="Rectangle 6"/>
          <p:cNvSpPr>
            <a:spLocks noGrp="1" noChangeArrowheads="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4214791-0C87-4785-90A1-64BA40C04D3F}" type="slidenum">
              <a:rPr lang="en-US">
                <a:solidFill>
                  <a:srgbClr val="000000">
                    <a:tint val="75000"/>
                  </a:srgbClr>
                </a:solidFill>
              </a:rPr>
              <a:pPr>
                <a:defRPr/>
              </a:pPr>
              <a:t>‹#›</a:t>
            </a:fld>
            <a:endParaRPr lang="en-US" dirty="0">
              <a:solidFill>
                <a:srgbClr val="000000">
                  <a:tint val="75000"/>
                </a:srgbClr>
              </a:solidFill>
            </a:endParaRPr>
          </a:p>
        </p:txBody>
      </p:sp>
      <p:sp>
        <p:nvSpPr>
          <p:cNvPr id="4" name="Rectangle 6"/>
          <p:cNvSpPr>
            <a:spLocks noGrp="1" noChangeArrowheads="1"/>
          </p:cNvSpPr>
          <p:nvPr>
            <p:ph type="sldNum" sz="quarter" idx="4"/>
          </p:nvPr>
        </p:nvSpPr>
        <p:spPr bwMode="auto">
          <a:xfrm>
            <a:off x="6553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fontAlgn="auto">
              <a:spcBef>
                <a:spcPts val="0"/>
              </a:spcBef>
              <a:spcAft>
                <a:spcPts val="0"/>
              </a:spcAft>
              <a:defRPr sz="1200">
                <a:solidFill>
                  <a:schemeClr val="tx1">
                    <a:tint val="75000"/>
                  </a:schemeClr>
                </a:solidFill>
                <a:latin typeface="+mn-lt"/>
                <a:cs typeface="+mn-cs"/>
              </a:defRPr>
            </a:lvl1pPr>
          </a:lstStyle>
          <a:p>
            <a:pPr>
              <a:defRPr/>
            </a:pPr>
            <a:fld id="{B3BB57F2-E179-4D20-B71D-C27EBFAFC26A}" type="slidenum">
              <a:rPr lang="en-US">
                <a:solidFill>
                  <a:srgbClr val="000000">
                    <a:tint val="75000"/>
                  </a:srgbClr>
                </a:solidFill>
              </a:rPr>
              <a:pPr>
                <a:defRPr/>
              </a:pPr>
              <a:t>‹#›</a:t>
            </a:fld>
            <a:endParaRPr lang="en-US" dirty="0">
              <a:solidFill>
                <a:srgbClr val="000000">
                  <a:tint val="75000"/>
                </a:srgbClr>
              </a:solidFill>
            </a:endParaRPr>
          </a:p>
        </p:txBody>
      </p:sp>
      <p:sp>
        <p:nvSpPr>
          <p:cNvPr id="7" name="Rectangle 4"/>
          <p:cNvSpPr>
            <a:spLocks noGrp="1" noChangeArrowheads="1"/>
          </p:cNvSpPr>
          <p:nvPr>
            <p:ph type="dt" sz="half" idx="2"/>
          </p:nvPr>
        </p:nvSpPr>
        <p:spPr>
          <a:xfrm>
            <a:off x="457200" y="6356350"/>
            <a:ext cx="21336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cs typeface="+mn-cs"/>
              </a:defRPr>
            </a:lvl1pPr>
          </a:lstStyle>
          <a:p>
            <a:pPr algn="l">
              <a:defRPr/>
            </a:pPr>
            <a:endParaRPr lang="en-US">
              <a:solidFill>
                <a:srgbClr val="000000">
                  <a:tint val="75000"/>
                </a:srgbClr>
              </a:solidFill>
            </a:endParaRPr>
          </a:p>
        </p:txBody>
      </p:sp>
    </p:spTree>
    <p:extLst>
      <p:ext uri="{BB962C8B-B14F-4D97-AF65-F5344CB8AC3E}">
        <p14:creationId xmlns:p14="http://schemas.microsoft.com/office/powerpoint/2010/main" val="9716117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ransition spd="slow" advClick="0" advTm="8000">
    <p:fade thruBlk="1"/>
  </p:transition>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id-inc.com/support/CI-34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5.emf"/><Relationship Id="rId5" Type="http://schemas.openxmlformats.org/officeDocument/2006/relationships/oleObject" Target="../embeddings/oleObject2.bin"/><Relationship Id="rId4" Type="http://schemas.openxmlformats.org/officeDocument/2006/relationships/image" Target="../media/image14.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41.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CI-340 </a:t>
            </a:r>
            <a:r>
              <a:rPr lang="en-US" smtClean="0"/>
              <a:t>Photosynthesis System Training</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624422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428017" y="212624"/>
            <a:ext cx="8229600" cy="1143000"/>
          </a:xfrm>
        </p:spPr>
        <p:txBody>
          <a:bodyPr/>
          <a:lstStyle/>
          <a:p>
            <a:r>
              <a:rPr lang="en-US" sz="4000" dirty="0" smtClean="0"/>
              <a:t>Taking </a:t>
            </a:r>
            <a:r>
              <a:rPr lang="en-US" sz="4000" dirty="0"/>
              <a:t>Measurements with an Open System Leaf Chamber</a:t>
            </a:r>
          </a:p>
        </p:txBody>
      </p:sp>
      <p:sp>
        <p:nvSpPr>
          <p:cNvPr id="308227" name="Rectangle 3"/>
          <p:cNvSpPr>
            <a:spLocks noGrp="1" noChangeArrowheads="1"/>
          </p:cNvSpPr>
          <p:nvPr>
            <p:ph idx="1"/>
          </p:nvPr>
        </p:nvSpPr>
        <p:spPr>
          <a:xfrm>
            <a:off x="457200" y="1862138"/>
            <a:ext cx="8229600" cy="4264025"/>
          </a:xfrm>
        </p:spPr>
        <p:txBody>
          <a:bodyPr/>
          <a:lstStyle/>
          <a:p>
            <a:pPr marL="457200" lvl="1" indent="0">
              <a:buNone/>
            </a:pPr>
            <a:r>
              <a:rPr lang="en-US" sz="3200" dirty="0" smtClean="0"/>
              <a:t>Leaf </a:t>
            </a:r>
            <a:r>
              <a:rPr lang="en-US" sz="3200" dirty="0"/>
              <a:t>chambers </a:t>
            </a:r>
            <a:r>
              <a:rPr lang="en-US" sz="3200" dirty="0" smtClean="0"/>
              <a:t>overview:</a:t>
            </a:r>
            <a:endParaRPr lang="en-US" sz="3200" dirty="0"/>
          </a:p>
          <a:p>
            <a:pPr lvl="1"/>
            <a:r>
              <a:rPr lang="en-US" sz="3200" dirty="0"/>
              <a:t>Installing an open-system leaf chamber</a:t>
            </a:r>
          </a:p>
          <a:p>
            <a:pPr lvl="1"/>
            <a:r>
              <a:rPr lang="en-US" sz="3200" dirty="0"/>
              <a:t>Setting up for a measurement</a:t>
            </a:r>
          </a:p>
          <a:p>
            <a:pPr lvl="1"/>
            <a:r>
              <a:rPr lang="en-US" sz="3200" dirty="0"/>
              <a:t>Reviewing measurement results</a:t>
            </a:r>
          </a:p>
        </p:txBody>
      </p:sp>
      <p:sp>
        <p:nvSpPr>
          <p:cNvPr id="5" name="Footer Placeholder 4"/>
          <p:cNvSpPr>
            <a:spLocks noGrp="1"/>
          </p:cNvSpPr>
          <p:nvPr>
            <p:ph type="ftr" sz="quarter" idx="10"/>
          </p:nvPr>
        </p:nvSpPr>
        <p:spPr/>
        <p:txBody>
          <a:bodyPr/>
          <a:lstStyle/>
          <a:p>
            <a:r>
              <a:rPr lang="en-US"/>
              <a:t>CID</a:t>
            </a:r>
          </a:p>
        </p:txBody>
      </p:sp>
      <p:sp>
        <p:nvSpPr>
          <p:cNvPr id="6" name="Slide Number Placeholder 5"/>
          <p:cNvSpPr>
            <a:spLocks noGrp="1"/>
          </p:cNvSpPr>
          <p:nvPr>
            <p:ph type="sldNum" sz="quarter" idx="11"/>
          </p:nvPr>
        </p:nvSpPr>
        <p:spPr/>
        <p:txBody>
          <a:bodyPr/>
          <a:lstStyle/>
          <a:p>
            <a:fld id="{9815A418-A2D3-4C01-A20A-4835123B8238}" type="slidenum">
              <a:rPr lang="en-US"/>
              <a:pPr/>
              <a:t>10</a:t>
            </a:fld>
            <a:endParaRPr lang="en-US"/>
          </a:p>
        </p:txBody>
      </p:sp>
      <p:sp>
        <p:nvSpPr>
          <p:cNvPr id="4" name="Date Placeholder 3"/>
          <p:cNvSpPr>
            <a:spLocks noGrp="1"/>
          </p:cNvSpPr>
          <p:nvPr>
            <p:ph type="dt" sz="half" idx="13"/>
          </p:nvPr>
        </p:nvSpPr>
        <p:spPr/>
        <p:txBody>
          <a:bodyPr/>
          <a:lstStyle/>
          <a:p>
            <a:r>
              <a:rPr lang="en-US"/>
              <a:t>3/12/2009</a:t>
            </a:r>
          </a:p>
        </p:txBody>
      </p:sp>
    </p:spTree>
    <p:extLst>
      <p:ext uri="{BB962C8B-B14F-4D97-AF65-F5344CB8AC3E}">
        <p14:creationId xmlns:p14="http://schemas.microsoft.com/office/powerpoint/2010/main" val="1168101226"/>
      </p:ext>
    </p:extLst>
  </p:cSld>
  <p:clrMapOvr>
    <a:masterClrMapping/>
  </p:clrMapOvr>
  <p:transition spd="slow" advClick="0" advTm="8000">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lstStyle/>
          <a:p>
            <a:r>
              <a:rPr lang="en-US"/>
              <a:t>Function of a Leaf Chamber</a:t>
            </a:r>
          </a:p>
        </p:txBody>
      </p:sp>
      <p:sp>
        <p:nvSpPr>
          <p:cNvPr id="436227" name="Rectangle 3"/>
          <p:cNvSpPr>
            <a:spLocks noGrp="1" noChangeArrowheads="1"/>
          </p:cNvSpPr>
          <p:nvPr>
            <p:ph idx="1"/>
          </p:nvPr>
        </p:nvSpPr>
        <p:spPr>
          <a:xfrm>
            <a:off x="508000" y="1600200"/>
            <a:ext cx="8229600" cy="4525963"/>
          </a:xfrm>
        </p:spPr>
        <p:txBody>
          <a:bodyPr/>
          <a:lstStyle/>
          <a:p>
            <a:r>
              <a:rPr lang="en-US" dirty="0"/>
              <a:t>Stable environment </a:t>
            </a:r>
            <a:r>
              <a:rPr lang="en-US" dirty="0" smtClean="0"/>
              <a:t>with </a:t>
            </a:r>
            <a:r>
              <a:rPr lang="en-US" dirty="0"/>
              <a:t>fixed leaf area </a:t>
            </a:r>
          </a:p>
          <a:p>
            <a:r>
              <a:rPr lang="en-US" dirty="0"/>
              <a:t>Housing for sensors</a:t>
            </a:r>
          </a:p>
          <a:p>
            <a:r>
              <a:rPr lang="en-US" dirty="0"/>
              <a:t>Self-contained fan for air circulation</a:t>
            </a:r>
          </a:p>
        </p:txBody>
      </p:sp>
      <p:sp>
        <p:nvSpPr>
          <p:cNvPr id="5" name="Footer Placeholder 4"/>
          <p:cNvSpPr>
            <a:spLocks noGrp="1"/>
          </p:cNvSpPr>
          <p:nvPr>
            <p:ph type="ftr" sz="quarter" idx="10"/>
          </p:nvPr>
        </p:nvSpPr>
        <p:spPr/>
        <p:txBody>
          <a:bodyPr/>
          <a:lstStyle/>
          <a:p>
            <a:r>
              <a:rPr lang="en-US"/>
              <a:t>CID</a:t>
            </a:r>
          </a:p>
        </p:txBody>
      </p:sp>
      <p:sp>
        <p:nvSpPr>
          <p:cNvPr id="6" name="Slide Number Placeholder 5"/>
          <p:cNvSpPr>
            <a:spLocks noGrp="1"/>
          </p:cNvSpPr>
          <p:nvPr>
            <p:ph type="sldNum" sz="quarter" idx="11"/>
          </p:nvPr>
        </p:nvSpPr>
        <p:spPr/>
        <p:txBody>
          <a:bodyPr/>
          <a:lstStyle/>
          <a:p>
            <a:fld id="{EF21E354-D784-4010-9B45-9A7ADDFA3D82}" type="slidenum">
              <a:rPr lang="en-US"/>
              <a:pPr/>
              <a:t>11</a:t>
            </a:fld>
            <a:endParaRPr lang="en-US"/>
          </a:p>
        </p:txBody>
      </p:sp>
      <p:sp>
        <p:nvSpPr>
          <p:cNvPr id="4" name="Date Placeholder 3"/>
          <p:cNvSpPr>
            <a:spLocks noGrp="1"/>
          </p:cNvSpPr>
          <p:nvPr>
            <p:ph type="dt" sz="half" idx="13"/>
          </p:nvPr>
        </p:nvSpPr>
        <p:spPr/>
        <p:txBody>
          <a:bodyPr/>
          <a:lstStyle/>
          <a:p>
            <a:r>
              <a:rPr lang="en-US"/>
              <a:t>3/12/2009</a:t>
            </a:r>
          </a:p>
        </p:txBody>
      </p:sp>
    </p:spTree>
    <p:extLst>
      <p:ext uri="{BB962C8B-B14F-4D97-AF65-F5344CB8AC3E}">
        <p14:creationId xmlns:p14="http://schemas.microsoft.com/office/powerpoint/2010/main" val="3181870528"/>
      </p:ext>
    </p:extLst>
  </p:cSld>
  <p:clrMapOvr>
    <a:masterClrMapping/>
  </p:clrMapOvr>
  <p:transition spd="slow" advClick="0" advTm="8000">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p:txBody>
          <a:bodyPr/>
          <a:lstStyle/>
          <a:p>
            <a:r>
              <a:rPr lang="en-US"/>
              <a:t>Installing a Leaf Chamber</a:t>
            </a:r>
          </a:p>
        </p:txBody>
      </p:sp>
      <p:sp>
        <p:nvSpPr>
          <p:cNvPr id="372739" name="Rectangle 3"/>
          <p:cNvSpPr>
            <a:spLocks noGrp="1" noChangeArrowheads="1"/>
          </p:cNvSpPr>
          <p:nvPr>
            <p:ph type="body" sz="half" idx="1"/>
          </p:nvPr>
        </p:nvSpPr>
        <p:spPr/>
        <p:txBody>
          <a:bodyPr/>
          <a:lstStyle/>
          <a:p>
            <a:r>
              <a:rPr lang="en-US" sz="2800"/>
              <a:t>Make sure O-rings are on the end tubes</a:t>
            </a:r>
          </a:p>
          <a:p>
            <a:r>
              <a:rPr lang="en-US" sz="2800"/>
              <a:t>Insert the end tubes into the CI-340</a:t>
            </a:r>
          </a:p>
          <a:p>
            <a:r>
              <a:rPr lang="en-US" sz="2800"/>
              <a:t>Align and tighten the end screw</a:t>
            </a:r>
          </a:p>
          <a:p>
            <a:r>
              <a:rPr lang="en-US" sz="2800"/>
              <a:t>Connect the IR Temperature sensor and PAR sensor</a:t>
            </a:r>
          </a:p>
          <a:p>
            <a:endParaRPr lang="en-US" sz="2800"/>
          </a:p>
        </p:txBody>
      </p:sp>
      <p:pic>
        <p:nvPicPr>
          <p:cNvPr id="372740" name="Picture 4" descr="Lc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4301" b="10753"/>
          <a:stretch>
            <a:fillRect/>
          </a:stretch>
        </p:blipFill>
        <p:spPr>
          <a:xfrm>
            <a:off x="4476750" y="1711325"/>
            <a:ext cx="4357688" cy="3970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Date Placeholder 4"/>
          <p:cNvSpPr>
            <a:spLocks noGrp="1"/>
          </p:cNvSpPr>
          <p:nvPr>
            <p:ph type="dt" sz="half" idx="10"/>
          </p:nvPr>
        </p:nvSpPr>
        <p:spPr/>
        <p:txBody>
          <a:bodyPr/>
          <a:lstStyle/>
          <a:p>
            <a:r>
              <a:rPr lang="en-US"/>
              <a:t>3/12/2009</a:t>
            </a:r>
          </a:p>
        </p:txBody>
      </p:sp>
      <p:sp>
        <p:nvSpPr>
          <p:cNvPr id="6" name="Footer Placeholder 5"/>
          <p:cNvSpPr>
            <a:spLocks noGrp="1"/>
          </p:cNvSpPr>
          <p:nvPr>
            <p:ph type="ftr" sz="quarter" idx="11"/>
          </p:nvPr>
        </p:nvSpPr>
        <p:spPr/>
        <p:txBody>
          <a:bodyPr/>
          <a:lstStyle/>
          <a:p>
            <a:r>
              <a:rPr lang="en-US"/>
              <a:t>CID</a:t>
            </a:r>
          </a:p>
        </p:txBody>
      </p:sp>
      <p:sp>
        <p:nvSpPr>
          <p:cNvPr id="7" name="Slide Number Placeholder 6"/>
          <p:cNvSpPr>
            <a:spLocks noGrp="1"/>
          </p:cNvSpPr>
          <p:nvPr>
            <p:ph type="sldNum" sz="quarter" idx="12"/>
          </p:nvPr>
        </p:nvSpPr>
        <p:spPr/>
        <p:txBody>
          <a:bodyPr/>
          <a:lstStyle/>
          <a:p>
            <a:fld id="{962E19B2-8EFB-41AB-A2A5-C5BBCC362571}" type="slidenum">
              <a:rPr lang="en-US"/>
              <a:pPr/>
              <a:t>12</a:t>
            </a:fld>
            <a:endParaRPr lang="en-US"/>
          </a:p>
        </p:txBody>
      </p:sp>
    </p:spTree>
    <p:extLst>
      <p:ext uri="{BB962C8B-B14F-4D97-AF65-F5344CB8AC3E}">
        <p14:creationId xmlns:p14="http://schemas.microsoft.com/office/powerpoint/2010/main" val="1462934767"/>
      </p:ext>
    </p:extLst>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p:txBody>
          <a:bodyPr/>
          <a:lstStyle/>
          <a:p>
            <a:r>
              <a:rPr lang="en-US"/>
              <a:t>Using a Leaf Chamber</a:t>
            </a:r>
          </a:p>
        </p:txBody>
      </p:sp>
      <p:sp>
        <p:nvSpPr>
          <p:cNvPr id="443395" name="Rectangle 3"/>
          <p:cNvSpPr>
            <a:spLocks noGrp="1" noChangeArrowheads="1"/>
          </p:cNvSpPr>
          <p:nvPr>
            <p:ph idx="1"/>
          </p:nvPr>
        </p:nvSpPr>
        <p:spPr>
          <a:xfrm>
            <a:off x="528638" y="1562100"/>
            <a:ext cx="8316912" cy="4891088"/>
          </a:xfrm>
        </p:spPr>
        <p:txBody>
          <a:bodyPr/>
          <a:lstStyle/>
          <a:p>
            <a:pPr>
              <a:lnSpc>
                <a:spcPct val="90000"/>
              </a:lnSpc>
            </a:pPr>
            <a:r>
              <a:rPr lang="en-US" sz="3000"/>
              <a:t>Set up the main console in a stable station (it can be set up on a tripod)</a:t>
            </a:r>
          </a:p>
          <a:p>
            <a:pPr>
              <a:lnSpc>
                <a:spcPct val="90000"/>
              </a:lnSpc>
            </a:pPr>
            <a:r>
              <a:rPr lang="en-US" sz="3000"/>
              <a:t>Place sample in the leaf chamber</a:t>
            </a:r>
          </a:p>
          <a:p>
            <a:pPr>
              <a:lnSpc>
                <a:spcPct val="90000"/>
              </a:lnSpc>
            </a:pPr>
            <a:r>
              <a:rPr lang="en-US" sz="3000"/>
              <a:t>Gently close, and push the latch backward to lock the chamber</a:t>
            </a:r>
          </a:p>
          <a:p>
            <a:pPr>
              <a:lnSpc>
                <a:spcPct val="90000"/>
              </a:lnSpc>
            </a:pPr>
            <a:r>
              <a:rPr lang="en-US" sz="3000"/>
              <a:t>Allow chamber environment to stabilize for 30 seconds before measuring</a:t>
            </a:r>
          </a:p>
          <a:p>
            <a:pPr>
              <a:lnSpc>
                <a:spcPct val="90000"/>
              </a:lnSpc>
            </a:pPr>
            <a:r>
              <a:rPr lang="en-US" sz="3000"/>
              <a:t>Push the latch forward to open the chamber once measurements are complete</a:t>
            </a:r>
          </a:p>
        </p:txBody>
      </p:sp>
      <p:sp>
        <p:nvSpPr>
          <p:cNvPr id="5" name="Footer Placeholder 4"/>
          <p:cNvSpPr>
            <a:spLocks noGrp="1"/>
          </p:cNvSpPr>
          <p:nvPr>
            <p:ph type="ftr" sz="quarter" idx="10"/>
          </p:nvPr>
        </p:nvSpPr>
        <p:spPr/>
        <p:txBody>
          <a:bodyPr/>
          <a:lstStyle/>
          <a:p>
            <a:r>
              <a:rPr lang="en-US"/>
              <a:t>CID</a:t>
            </a:r>
          </a:p>
        </p:txBody>
      </p:sp>
      <p:sp>
        <p:nvSpPr>
          <p:cNvPr id="6" name="Slide Number Placeholder 5"/>
          <p:cNvSpPr>
            <a:spLocks noGrp="1"/>
          </p:cNvSpPr>
          <p:nvPr>
            <p:ph type="sldNum" sz="quarter" idx="11"/>
          </p:nvPr>
        </p:nvSpPr>
        <p:spPr/>
        <p:txBody>
          <a:bodyPr/>
          <a:lstStyle/>
          <a:p>
            <a:fld id="{42DB986C-4D76-4504-B830-7EDE9BCE498B}" type="slidenum">
              <a:rPr lang="en-US"/>
              <a:pPr/>
              <a:t>13</a:t>
            </a:fld>
            <a:endParaRPr lang="en-US"/>
          </a:p>
        </p:txBody>
      </p:sp>
      <p:sp>
        <p:nvSpPr>
          <p:cNvPr id="4" name="Date Placeholder 3"/>
          <p:cNvSpPr>
            <a:spLocks noGrp="1"/>
          </p:cNvSpPr>
          <p:nvPr>
            <p:ph type="dt" sz="half" idx="13"/>
          </p:nvPr>
        </p:nvSpPr>
        <p:spPr/>
        <p:txBody>
          <a:bodyPr/>
          <a:lstStyle/>
          <a:p>
            <a:r>
              <a:rPr lang="en-US"/>
              <a:t>3/12/2009</a:t>
            </a:r>
          </a:p>
        </p:txBody>
      </p:sp>
    </p:spTree>
    <p:extLst>
      <p:ext uri="{BB962C8B-B14F-4D97-AF65-F5344CB8AC3E}">
        <p14:creationId xmlns:p14="http://schemas.microsoft.com/office/powerpoint/2010/main" val="1035549388"/>
      </p:ext>
    </p:extLst>
  </p:cSld>
  <p:clrMapOvr>
    <a:masterClrMapping/>
  </p:clrMapOvr>
  <p:transition spd="slow" advClick="0" advTm="8000">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p:txBody>
          <a:bodyPr/>
          <a:lstStyle/>
          <a:p>
            <a:r>
              <a:rPr lang="en-US"/>
              <a:t>Setting up for a Measurement</a:t>
            </a:r>
          </a:p>
        </p:txBody>
      </p:sp>
      <p:sp>
        <p:nvSpPr>
          <p:cNvPr id="445443" name="Rectangle 3"/>
          <p:cNvSpPr>
            <a:spLocks noGrp="1" noChangeArrowheads="1"/>
          </p:cNvSpPr>
          <p:nvPr>
            <p:ph idx="1"/>
          </p:nvPr>
        </p:nvSpPr>
        <p:spPr>
          <a:xfrm>
            <a:off x="622300" y="1587500"/>
            <a:ext cx="8007350" cy="4953000"/>
          </a:xfrm>
        </p:spPr>
        <p:txBody>
          <a:bodyPr/>
          <a:lstStyle/>
          <a:p>
            <a:pPr>
              <a:buFont typeface="Wingdings" pitchFamily="2" charset="2"/>
              <a:buNone/>
            </a:pPr>
            <a:r>
              <a:rPr lang="en-US" dirty="0"/>
              <a:t>Press the </a:t>
            </a:r>
            <a:r>
              <a:rPr lang="en-US" dirty="0" smtClean="0"/>
              <a:t>                  </a:t>
            </a:r>
            <a:r>
              <a:rPr lang="en-US" dirty="0"/>
              <a:t>key</a:t>
            </a:r>
          </a:p>
          <a:p>
            <a:r>
              <a:rPr lang="en-US" dirty="0"/>
              <a:t>Enter the desired file name</a:t>
            </a:r>
          </a:p>
          <a:p>
            <a:pPr lvl="1">
              <a:buFont typeface="Wingdings" pitchFamily="2" charset="2"/>
              <a:buNone/>
            </a:pPr>
            <a:r>
              <a:rPr lang="en-US" sz="2000" dirty="0"/>
              <a:t>*If the filename ends with a number, same settings can be used without re-entering for subsequent measurements with incremental filenames as default</a:t>
            </a:r>
          </a:p>
          <a:p>
            <a:r>
              <a:rPr lang="en-US" dirty="0"/>
              <a:t>Enter “P”, “S” or “C” for the </a:t>
            </a:r>
            <a:r>
              <a:rPr lang="en-US" dirty="0" smtClean="0"/>
              <a:t>measurement type</a:t>
            </a:r>
            <a:endParaRPr lang="en-US" dirty="0"/>
          </a:p>
          <a:p>
            <a:r>
              <a:rPr lang="en-US" dirty="0"/>
              <a:t>Enter console-controlled module; “0” if not using any</a:t>
            </a:r>
          </a:p>
        </p:txBody>
      </p:sp>
      <p:sp>
        <p:nvSpPr>
          <p:cNvPr id="6" name="Footer Placeholder 4"/>
          <p:cNvSpPr>
            <a:spLocks noGrp="1"/>
          </p:cNvSpPr>
          <p:nvPr>
            <p:ph type="ftr" sz="quarter" idx="10"/>
          </p:nvPr>
        </p:nvSpPr>
        <p:spPr/>
        <p:txBody>
          <a:bodyPr/>
          <a:lstStyle/>
          <a:p>
            <a:r>
              <a:rPr lang="en-US"/>
              <a:t>CID</a:t>
            </a:r>
          </a:p>
        </p:txBody>
      </p:sp>
      <p:sp>
        <p:nvSpPr>
          <p:cNvPr id="7" name="Slide Number Placeholder 5"/>
          <p:cNvSpPr>
            <a:spLocks noGrp="1"/>
          </p:cNvSpPr>
          <p:nvPr>
            <p:ph type="sldNum" sz="quarter" idx="11"/>
          </p:nvPr>
        </p:nvSpPr>
        <p:spPr/>
        <p:txBody>
          <a:bodyPr/>
          <a:lstStyle/>
          <a:p>
            <a:fld id="{86D5A3FF-C16F-49A6-9AB4-269B882654F7}" type="slidenum">
              <a:rPr lang="en-US"/>
              <a:pPr/>
              <a:t>14</a:t>
            </a:fld>
            <a:endParaRPr lang="en-US"/>
          </a:p>
        </p:txBody>
      </p:sp>
      <p:sp>
        <p:nvSpPr>
          <p:cNvPr id="5" name="Date Placeholder 3"/>
          <p:cNvSpPr>
            <a:spLocks noGrp="1"/>
          </p:cNvSpPr>
          <p:nvPr>
            <p:ph type="dt" sz="half" idx="13"/>
          </p:nvPr>
        </p:nvSpPr>
        <p:spPr/>
        <p:txBody>
          <a:bodyPr/>
          <a:lstStyle/>
          <a:p>
            <a:r>
              <a:rPr lang="en-US"/>
              <a:t>3/12/2009</a:t>
            </a:r>
          </a:p>
        </p:txBody>
      </p:sp>
      <p:pic>
        <p:nvPicPr>
          <p:cNvPr id="445444" name="Picture 4" descr="start but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825" y="1519238"/>
            <a:ext cx="1123950" cy="69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36392"/>
      </p:ext>
    </p:extLst>
  </p:cSld>
  <p:clrMapOvr>
    <a:masterClrMapping/>
  </p:clrMapOvr>
  <p:transition spd="slow" advClick="0" advTm="8000">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p:txBody>
          <a:bodyPr/>
          <a:lstStyle/>
          <a:p>
            <a:r>
              <a:rPr lang="en-US"/>
              <a:t>Setting up for a Measurement</a:t>
            </a:r>
          </a:p>
        </p:txBody>
      </p:sp>
      <p:sp>
        <p:nvSpPr>
          <p:cNvPr id="447491" name="Rectangle 3"/>
          <p:cNvSpPr>
            <a:spLocks noGrp="1" noChangeArrowheads="1"/>
          </p:cNvSpPr>
          <p:nvPr>
            <p:ph idx="1"/>
          </p:nvPr>
        </p:nvSpPr>
        <p:spPr/>
        <p:txBody>
          <a:bodyPr/>
          <a:lstStyle/>
          <a:p>
            <a:r>
              <a:rPr lang="en-US" dirty="0"/>
              <a:t>Enter the area of the leaf sample (in cm</a:t>
            </a:r>
            <a:r>
              <a:rPr lang="en-US" baseline="30000" dirty="0"/>
              <a:t>2</a:t>
            </a:r>
            <a:r>
              <a:rPr lang="en-US" dirty="0"/>
              <a:t>)</a:t>
            </a:r>
          </a:p>
          <a:p>
            <a:r>
              <a:rPr lang="en-US" dirty="0" smtClean="0"/>
              <a:t>Enter </a:t>
            </a:r>
            <a:r>
              <a:rPr lang="en-US" dirty="0"/>
              <a:t>the intended flow rate (0.2~0.999 </a:t>
            </a:r>
            <a:r>
              <a:rPr lang="en-US" dirty="0" err="1"/>
              <a:t>lpm</a:t>
            </a:r>
            <a:r>
              <a:rPr lang="en-US" dirty="0"/>
              <a:t>)</a:t>
            </a:r>
          </a:p>
          <a:p>
            <a:pPr>
              <a:buFont typeface="Wingdings" pitchFamily="2" charset="2"/>
              <a:buNone/>
            </a:pPr>
            <a:r>
              <a:rPr lang="en-US" dirty="0"/>
              <a:t>	</a:t>
            </a:r>
            <a:r>
              <a:rPr lang="en-US" sz="2000" dirty="0"/>
              <a:t>* 0.3 </a:t>
            </a:r>
            <a:r>
              <a:rPr lang="en-US" sz="2000" dirty="0" err="1"/>
              <a:t>lpm</a:t>
            </a:r>
            <a:r>
              <a:rPr lang="en-US" sz="2000" dirty="0"/>
              <a:t> is generally used unless very active leaves are measured</a:t>
            </a:r>
          </a:p>
          <a:p>
            <a:r>
              <a:rPr lang="en-US" dirty="0"/>
              <a:t>For open system, press “enter”</a:t>
            </a:r>
          </a:p>
          <a:p>
            <a:pPr>
              <a:buFont typeface="Wingdings" pitchFamily="2" charset="2"/>
              <a:buNone/>
            </a:pPr>
            <a:r>
              <a:rPr lang="en-US" dirty="0"/>
              <a:t>	</a:t>
            </a:r>
            <a:r>
              <a:rPr lang="en-US" sz="2400" dirty="0"/>
              <a:t>* </a:t>
            </a:r>
            <a:r>
              <a:rPr lang="en-US" sz="2000" dirty="0"/>
              <a:t>Press “C” for closed system</a:t>
            </a:r>
          </a:p>
          <a:p>
            <a:pPr>
              <a:buFont typeface="Wingdings" pitchFamily="2" charset="2"/>
              <a:buNone/>
            </a:pPr>
            <a:endParaRPr lang="en-US" sz="2000" dirty="0"/>
          </a:p>
        </p:txBody>
      </p:sp>
      <p:sp>
        <p:nvSpPr>
          <p:cNvPr id="5" name="Footer Placeholder 4"/>
          <p:cNvSpPr>
            <a:spLocks noGrp="1"/>
          </p:cNvSpPr>
          <p:nvPr>
            <p:ph type="ftr" sz="quarter" idx="10"/>
          </p:nvPr>
        </p:nvSpPr>
        <p:spPr/>
        <p:txBody>
          <a:bodyPr/>
          <a:lstStyle/>
          <a:p>
            <a:r>
              <a:rPr lang="en-US"/>
              <a:t>CID</a:t>
            </a:r>
          </a:p>
        </p:txBody>
      </p:sp>
      <p:sp>
        <p:nvSpPr>
          <p:cNvPr id="6" name="Slide Number Placeholder 5"/>
          <p:cNvSpPr>
            <a:spLocks noGrp="1"/>
          </p:cNvSpPr>
          <p:nvPr>
            <p:ph type="sldNum" sz="quarter" idx="11"/>
          </p:nvPr>
        </p:nvSpPr>
        <p:spPr/>
        <p:txBody>
          <a:bodyPr/>
          <a:lstStyle/>
          <a:p>
            <a:fld id="{7E48CD0F-2D32-4B05-8D3B-EA477ED3F80F}" type="slidenum">
              <a:rPr lang="en-US"/>
              <a:pPr/>
              <a:t>15</a:t>
            </a:fld>
            <a:endParaRPr lang="en-US"/>
          </a:p>
        </p:txBody>
      </p:sp>
      <p:sp>
        <p:nvSpPr>
          <p:cNvPr id="4" name="Date Placeholder 3"/>
          <p:cNvSpPr>
            <a:spLocks noGrp="1"/>
          </p:cNvSpPr>
          <p:nvPr>
            <p:ph type="dt" sz="half" idx="13"/>
          </p:nvPr>
        </p:nvSpPr>
        <p:spPr/>
        <p:txBody>
          <a:bodyPr/>
          <a:lstStyle/>
          <a:p>
            <a:r>
              <a:rPr lang="en-US"/>
              <a:t>3/12/2009</a:t>
            </a:r>
          </a:p>
        </p:txBody>
      </p:sp>
    </p:spTree>
    <p:extLst>
      <p:ext uri="{BB962C8B-B14F-4D97-AF65-F5344CB8AC3E}">
        <p14:creationId xmlns:p14="http://schemas.microsoft.com/office/powerpoint/2010/main" val="447607276"/>
      </p:ext>
    </p:extLst>
  </p:cSld>
  <p:clrMapOvr>
    <a:masterClrMapping/>
  </p:clrMapOvr>
  <p:transition spd="slow" advClick="0" advTm="8000">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p:txBody>
          <a:bodyPr/>
          <a:lstStyle/>
          <a:p>
            <a:r>
              <a:rPr lang="en-US"/>
              <a:t>Taking Measurements</a:t>
            </a:r>
          </a:p>
        </p:txBody>
      </p:sp>
      <p:sp>
        <p:nvSpPr>
          <p:cNvPr id="449539" name="Rectangle 3"/>
          <p:cNvSpPr>
            <a:spLocks noGrp="1" noChangeArrowheads="1"/>
          </p:cNvSpPr>
          <p:nvPr>
            <p:ph idx="1"/>
          </p:nvPr>
        </p:nvSpPr>
        <p:spPr>
          <a:xfrm>
            <a:off x="711200" y="1562100"/>
            <a:ext cx="8007350" cy="4953000"/>
          </a:xfrm>
        </p:spPr>
        <p:txBody>
          <a:bodyPr/>
          <a:lstStyle/>
          <a:p>
            <a:r>
              <a:rPr lang="en-US" dirty="0"/>
              <a:t>Display will read “Warming Up” while the chamber environment stabilizes</a:t>
            </a:r>
          </a:p>
          <a:p>
            <a:r>
              <a:rPr lang="en-US" dirty="0"/>
              <a:t>Once the unit is done warming up, the display will read “Working” and count down to 0</a:t>
            </a:r>
          </a:p>
          <a:p>
            <a:r>
              <a:rPr lang="en-US" dirty="0"/>
              <a:t>The data will display, use the           </a:t>
            </a:r>
            <a:r>
              <a:rPr lang="en-US" dirty="0" smtClean="0"/>
              <a:t>   keys </a:t>
            </a:r>
            <a:r>
              <a:rPr lang="en-US" dirty="0"/>
              <a:t>to view both data displays</a:t>
            </a:r>
          </a:p>
        </p:txBody>
      </p:sp>
      <p:sp>
        <p:nvSpPr>
          <p:cNvPr id="6" name="Footer Placeholder 4"/>
          <p:cNvSpPr>
            <a:spLocks noGrp="1"/>
          </p:cNvSpPr>
          <p:nvPr>
            <p:ph type="ftr" sz="quarter" idx="10"/>
          </p:nvPr>
        </p:nvSpPr>
        <p:spPr/>
        <p:txBody>
          <a:bodyPr/>
          <a:lstStyle/>
          <a:p>
            <a:r>
              <a:rPr lang="en-US"/>
              <a:t>CID</a:t>
            </a:r>
          </a:p>
        </p:txBody>
      </p:sp>
      <p:sp>
        <p:nvSpPr>
          <p:cNvPr id="7" name="Slide Number Placeholder 5"/>
          <p:cNvSpPr>
            <a:spLocks noGrp="1"/>
          </p:cNvSpPr>
          <p:nvPr>
            <p:ph type="sldNum" sz="quarter" idx="11"/>
          </p:nvPr>
        </p:nvSpPr>
        <p:spPr/>
        <p:txBody>
          <a:bodyPr/>
          <a:lstStyle/>
          <a:p>
            <a:fld id="{08CE36FD-C118-4C61-9053-84AF144EE7FB}" type="slidenum">
              <a:rPr lang="en-US"/>
              <a:pPr/>
              <a:t>16</a:t>
            </a:fld>
            <a:endParaRPr lang="en-US"/>
          </a:p>
        </p:txBody>
      </p:sp>
      <p:sp>
        <p:nvSpPr>
          <p:cNvPr id="5" name="Date Placeholder 3"/>
          <p:cNvSpPr>
            <a:spLocks noGrp="1"/>
          </p:cNvSpPr>
          <p:nvPr>
            <p:ph type="dt" sz="half" idx="13"/>
          </p:nvPr>
        </p:nvSpPr>
        <p:spPr/>
        <p:txBody>
          <a:bodyPr/>
          <a:lstStyle/>
          <a:p>
            <a:r>
              <a:rPr lang="en-US"/>
              <a:t>3/12/2009</a:t>
            </a:r>
          </a:p>
        </p:txBody>
      </p:sp>
      <p:pic>
        <p:nvPicPr>
          <p:cNvPr id="449540" name="Picture 4" descr="cursors"/>
          <p:cNvPicPr>
            <a:picLocks noChangeAspect="1" noChangeArrowheads="1"/>
          </p:cNvPicPr>
          <p:nvPr/>
        </p:nvPicPr>
        <p:blipFill>
          <a:blip r:embed="rId3">
            <a:extLst>
              <a:ext uri="{28A0092B-C50C-407E-A947-70E740481C1C}">
                <a14:useLocalDpi xmlns:a14="http://schemas.microsoft.com/office/drawing/2010/main" val="0"/>
              </a:ext>
            </a:extLst>
          </a:blip>
          <a:srcRect r="50386"/>
          <a:stretch>
            <a:fillRect/>
          </a:stretch>
        </p:blipFill>
        <p:spPr bwMode="auto">
          <a:xfrm>
            <a:off x="6088097" y="3906838"/>
            <a:ext cx="982662"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6211237"/>
      </p:ext>
    </p:extLst>
  </p:cSld>
  <p:clrMapOvr>
    <a:masterClrMapping/>
  </p:clrMapOvr>
  <p:transition spd="slow" advClick="0" advTm="8000">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 Data Display</a:t>
            </a:r>
            <a:endParaRPr lang="en-US" dirty="0"/>
          </a:p>
        </p:txBody>
      </p:sp>
      <p:sp>
        <p:nvSpPr>
          <p:cNvPr id="3" name="Content Placeholder 2"/>
          <p:cNvSpPr>
            <a:spLocks noGrp="1"/>
          </p:cNvSpPr>
          <p:nvPr>
            <p:ph idx="1"/>
          </p:nvPr>
        </p:nvSpPr>
        <p:spPr/>
        <p:txBody>
          <a:bodyPr/>
          <a:lstStyle/>
          <a:p>
            <a:r>
              <a:rPr lang="en-US" dirty="0" smtClean="0"/>
              <a:t>Switch to </a:t>
            </a:r>
            <a:r>
              <a:rPr lang="en-US" dirty="0"/>
              <a:t>graphic </a:t>
            </a:r>
            <a:r>
              <a:rPr lang="en-US" dirty="0" smtClean="0"/>
              <a:t>mode from numerical data </a:t>
            </a:r>
          </a:p>
          <a:p>
            <a:r>
              <a:rPr lang="en-US" dirty="0" smtClean="0"/>
              <a:t>press </a:t>
            </a:r>
            <a:r>
              <a:rPr lang="en-US" dirty="0"/>
              <a:t>“G” (shift, 3</a:t>
            </a:r>
            <a:r>
              <a:rPr lang="en-US" dirty="0" smtClean="0"/>
              <a:t>)</a:t>
            </a:r>
          </a:p>
          <a:p>
            <a:r>
              <a:rPr lang="en-US" dirty="0" smtClean="0"/>
              <a:t>upper </a:t>
            </a:r>
            <a:r>
              <a:rPr lang="en-US" dirty="0"/>
              <a:t>1/8th of </a:t>
            </a:r>
            <a:r>
              <a:rPr lang="en-US" dirty="0" smtClean="0"/>
              <a:t>graph </a:t>
            </a:r>
            <a:r>
              <a:rPr lang="en-US" dirty="0"/>
              <a:t>will be erased when switching between modes (a memory limitation with the current hardware</a:t>
            </a:r>
            <a:r>
              <a:rPr lang="en-US" dirty="0" smtClean="0"/>
              <a:t>)</a:t>
            </a:r>
          </a:p>
          <a:p>
            <a:r>
              <a:rPr lang="en-US" dirty="0" smtClean="0"/>
              <a:t>best for </a:t>
            </a:r>
            <a:r>
              <a:rPr lang="en-US" dirty="0"/>
              <a:t>large </a:t>
            </a:r>
            <a:r>
              <a:rPr lang="en-US" dirty="0" smtClean="0"/>
              <a:t>data set </a:t>
            </a:r>
            <a:endParaRPr lang="en-US" dirty="0"/>
          </a:p>
        </p:txBody>
      </p:sp>
    </p:spTree>
    <p:extLst>
      <p:ext uri="{BB962C8B-B14F-4D97-AF65-F5344CB8AC3E}">
        <p14:creationId xmlns:p14="http://schemas.microsoft.com/office/powerpoint/2010/main" val="3435445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p:txBody>
          <a:bodyPr/>
          <a:lstStyle/>
          <a:p>
            <a:r>
              <a:rPr lang="en-US" dirty="0" smtClean="0"/>
              <a:t>Working </a:t>
            </a:r>
            <a:r>
              <a:rPr lang="en-US" dirty="0"/>
              <a:t>around Files</a:t>
            </a:r>
          </a:p>
        </p:txBody>
      </p:sp>
      <p:sp>
        <p:nvSpPr>
          <p:cNvPr id="375811" name="Rectangle 3"/>
          <p:cNvSpPr>
            <a:spLocks noGrp="1" noChangeArrowheads="1"/>
          </p:cNvSpPr>
          <p:nvPr>
            <p:ph idx="1"/>
          </p:nvPr>
        </p:nvSpPr>
        <p:spPr/>
        <p:txBody>
          <a:bodyPr/>
          <a:lstStyle/>
          <a:p>
            <a:r>
              <a:rPr lang="en-US"/>
              <a:t>This Lab will cover:</a:t>
            </a:r>
          </a:p>
          <a:p>
            <a:pPr lvl="1"/>
            <a:r>
              <a:rPr lang="en-US"/>
              <a:t>Software installation </a:t>
            </a:r>
          </a:p>
          <a:p>
            <a:pPr lvl="1"/>
            <a:r>
              <a:rPr lang="en-US"/>
              <a:t>Finding and deleting files </a:t>
            </a:r>
          </a:p>
          <a:p>
            <a:pPr lvl="1"/>
            <a:r>
              <a:rPr lang="en-US"/>
              <a:t>File download</a:t>
            </a:r>
          </a:p>
          <a:p>
            <a:pPr lvl="1"/>
            <a:r>
              <a:rPr lang="en-US"/>
              <a:t>Saving files on computer</a:t>
            </a:r>
          </a:p>
          <a:p>
            <a:pPr lvl="1"/>
            <a:r>
              <a:rPr lang="en-US"/>
              <a:t>Viewing data on computer</a:t>
            </a:r>
          </a:p>
        </p:txBody>
      </p:sp>
      <p:sp>
        <p:nvSpPr>
          <p:cNvPr id="5" name="Footer Placeholder 4"/>
          <p:cNvSpPr>
            <a:spLocks noGrp="1"/>
          </p:cNvSpPr>
          <p:nvPr>
            <p:ph type="ftr" sz="quarter" idx="10"/>
          </p:nvPr>
        </p:nvSpPr>
        <p:spPr/>
        <p:txBody>
          <a:bodyPr/>
          <a:lstStyle/>
          <a:p>
            <a:r>
              <a:rPr lang="en-US"/>
              <a:t>CID</a:t>
            </a:r>
          </a:p>
        </p:txBody>
      </p:sp>
      <p:sp>
        <p:nvSpPr>
          <p:cNvPr id="6" name="Slide Number Placeholder 5"/>
          <p:cNvSpPr>
            <a:spLocks noGrp="1"/>
          </p:cNvSpPr>
          <p:nvPr>
            <p:ph type="sldNum" sz="quarter" idx="11"/>
          </p:nvPr>
        </p:nvSpPr>
        <p:spPr/>
        <p:txBody>
          <a:bodyPr/>
          <a:lstStyle/>
          <a:p>
            <a:fld id="{EA8FFCAB-404A-434F-AEEA-267CC55A241F}" type="slidenum">
              <a:rPr lang="en-US"/>
              <a:pPr/>
              <a:t>18</a:t>
            </a:fld>
            <a:endParaRPr lang="en-US"/>
          </a:p>
        </p:txBody>
      </p:sp>
      <p:sp>
        <p:nvSpPr>
          <p:cNvPr id="4" name="Date Placeholder 3"/>
          <p:cNvSpPr>
            <a:spLocks noGrp="1"/>
          </p:cNvSpPr>
          <p:nvPr>
            <p:ph type="dt" sz="half" idx="13"/>
          </p:nvPr>
        </p:nvSpPr>
        <p:spPr/>
        <p:txBody>
          <a:bodyPr/>
          <a:lstStyle/>
          <a:p>
            <a:r>
              <a:rPr lang="en-US"/>
              <a:t>3/12/2009</a:t>
            </a:r>
          </a:p>
        </p:txBody>
      </p:sp>
    </p:spTree>
    <p:extLst>
      <p:ext uri="{BB962C8B-B14F-4D97-AF65-F5344CB8AC3E}">
        <p14:creationId xmlns:p14="http://schemas.microsoft.com/office/powerpoint/2010/main" val="613900367"/>
      </p:ext>
    </p:extLst>
  </p:cSld>
  <p:clrMapOvr>
    <a:masterClrMapping/>
  </p:clrMapOvr>
  <p:transition spd="slow" advClick="0" advTm="8000">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p:txBody>
          <a:bodyPr/>
          <a:lstStyle/>
          <a:p>
            <a:r>
              <a:rPr lang="en-US"/>
              <a:t>Data Storage in CI-340</a:t>
            </a:r>
          </a:p>
        </p:txBody>
      </p:sp>
      <p:sp>
        <p:nvSpPr>
          <p:cNvPr id="466947" name="Rectangle 3"/>
          <p:cNvSpPr>
            <a:spLocks noGrp="1" noChangeArrowheads="1"/>
          </p:cNvSpPr>
          <p:nvPr>
            <p:ph idx="1"/>
          </p:nvPr>
        </p:nvSpPr>
        <p:spPr/>
        <p:txBody>
          <a:bodyPr/>
          <a:lstStyle/>
          <a:p>
            <a:r>
              <a:rPr lang="en-US" dirty="0"/>
              <a:t>Measurement data is stored in the built-in memory of the CI-340</a:t>
            </a:r>
          </a:p>
          <a:p>
            <a:r>
              <a:rPr lang="en-US" dirty="0"/>
              <a:t>Once saved, the measurement results cannot be seen on the instrument. The data file(s) has to be transferred to PC via USB connection and viewed on PC</a:t>
            </a:r>
          </a:p>
        </p:txBody>
      </p:sp>
      <p:sp>
        <p:nvSpPr>
          <p:cNvPr id="5" name="Footer Placeholder 4"/>
          <p:cNvSpPr>
            <a:spLocks noGrp="1"/>
          </p:cNvSpPr>
          <p:nvPr>
            <p:ph type="ftr" sz="quarter" idx="10"/>
          </p:nvPr>
        </p:nvSpPr>
        <p:spPr/>
        <p:txBody>
          <a:bodyPr/>
          <a:lstStyle/>
          <a:p>
            <a:r>
              <a:rPr lang="en-US"/>
              <a:t>CID</a:t>
            </a:r>
          </a:p>
        </p:txBody>
      </p:sp>
      <p:sp>
        <p:nvSpPr>
          <p:cNvPr id="6" name="Slide Number Placeholder 5"/>
          <p:cNvSpPr>
            <a:spLocks noGrp="1"/>
          </p:cNvSpPr>
          <p:nvPr>
            <p:ph type="sldNum" sz="quarter" idx="11"/>
          </p:nvPr>
        </p:nvSpPr>
        <p:spPr/>
        <p:txBody>
          <a:bodyPr/>
          <a:lstStyle/>
          <a:p>
            <a:fld id="{6B4D03C5-EFEF-42E5-BFF9-554611817272}" type="slidenum">
              <a:rPr lang="en-US"/>
              <a:pPr/>
              <a:t>19</a:t>
            </a:fld>
            <a:endParaRPr lang="en-US"/>
          </a:p>
        </p:txBody>
      </p:sp>
      <p:sp>
        <p:nvSpPr>
          <p:cNvPr id="4" name="Date Placeholder 3"/>
          <p:cNvSpPr>
            <a:spLocks noGrp="1"/>
          </p:cNvSpPr>
          <p:nvPr>
            <p:ph type="dt" sz="half" idx="13"/>
          </p:nvPr>
        </p:nvSpPr>
        <p:spPr/>
        <p:txBody>
          <a:bodyPr/>
          <a:lstStyle/>
          <a:p>
            <a:r>
              <a:rPr lang="en-US"/>
              <a:t>3/12/2009</a:t>
            </a:r>
          </a:p>
        </p:txBody>
      </p:sp>
    </p:spTree>
    <p:extLst>
      <p:ext uri="{BB962C8B-B14F-4D97-AF65-F5344CB8AC3E}">
        <p14:creationId xmlns:p14="http://schemas.microsoft.com/office/powerpoint/2010/main" val="482260705"/>
      </p:ext>
    </p:extLst>
  </p:cSld>
  <p:clrMapOvr>
    <a:masterClrMapping/>
  </p:clrMapOvr>
  <p:transition spd="slow" advClick="0" advTm="8000">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937" y="129165"/>
            <a:ext cx="8229600" cy="1143000"/>
          </a:xfrm>
        </p:spPr>
        <p:txBody>
          <a:bodyPr/>
          <a:lstStyle/>
          <a:p>
            <a:r>
              <a:rPr lang="en-US" dirty="0" smtClean="0"/>
              <a:t>CI-340 Handheld Photosynthesis System</a:t>
            </a:r>
            <a:endParaRPr lang="en-US" dirty="0"/>
          </a:p>
        </p:txBody>
      </p:sp>
      <p:sp>
        <p:nvSpPr>
          <p:cNvPr id="3" name="Content Placeholder 2"/>
          <p:cNvSpPr>
            <a:spLocks noGrp="1"/>
          </p:cNvSpPr>
          <p:nvPr>
            <p:ph idx="1"/>
          </p:nvPr>
        </p:nvSpPr>
        <p:spPr/>
        <p:txBody>
          <a:bodyPr/>
          <a:lstStyle/>
          <a:p>
            <a:pPr>
              <a:lnSpc>
                <a:spcPct val="90000"/>
              </a:lnSpc>
            </a:pPr>
            <a:r>
              <a:rPr lang="en-US" dirty="0" smtClean="0"/>
              <a:t>Entire photosynthesis </a:t>
            </a:r>
            <a:r>
              <a:rPr lang="en-US" dirty="0"/>
              <a:t>system in </a:t>
            </a:r>
            <a:r>
              <a:rPr lang="en-US" dirty="0" smtClean="0"/>
              <a:t>hand-held case</a:t>
            </a:r>
            <a:endParaRPr lang="en-US" dirty="0"/>
          </a:p>
          <a:p>
            <a:pPr>
              <a:lnSpc>
                <a:spcPct val="90000"/>
              </a:lnSpc>
            </a:pPr>
            <a:r>
              <a:rPr lang="en-US" dirty="0"/>
              <a:t>Lightweight and truly portable</a:t>
            </a:r>
          </a:p>
          <a:p>
            <a:pPr>
              <a:lnSpc>
                <a:spcPct val="90000"/>
              </a:lnSpc>
            </a:pPr>
            <a:r>
              <a:rPr lang="en-US" dirty="0" smtClean="0"/>
              <a:t>Open </a:t>
            </a:r>
            <a:r>
              <a:rPr lang="en-US" dirty="0"/>
              <a:t>and closed system measurements</a:t>
            </a:r>
          </a:p>
          <a:p>
            <a:pPr>
              <a:lnSpc>
                <a:spcPct val="90000"/>
              </a:lnSpc>
            </a:pPr>
            <a:r>
              <a:rPr lang="en-US" dirty="0" smtClean="0"/>
              <a:t>Light</a:t>
            </a:r>
            <a:r>
              <a:rPr lang="en-US" dirty="0"/>
              <a:t>, temperature, CO</a:t>
            </a:r>
            <a:r>
              <a:rPr lang="en-US" baseline="-25000" dirty="0"/>
              <a:t>2</a:t>
            </a:r>
            <a:r>
              <a:rPr lang="en-US" dirty="0"/>
              <a:t> and H</a:t>
            </a:r>
            <a:r>
              <a:rPr lang="en-US" baseline="-25000" dirty="0"/>
              <a:t>2</a:t>
            </a:r>
            <a:r>
              <a:rPr lang="en-US" dirty="0"/>
              <a:t>O control</a:t>
            </a:r>
          </a:p>
          <a:p>
            <a:pPr>
              <a:lnSpc>
                <a:spcPct val="90000"/>
              </a:lnSpc>
            </a:pPr>
            <a:r>
              <a:rPr lang="en-US" dirty="0" smtClean="0"/>
              <a:t>Chlorophyll </a:t>
            </a:r>
            <a:r>
              <a:rPr lang="en-US" dirty="0"/>
              <a:t>fluorescence and soil </a:t>
            </a:r>
            <a:r>
              <a:rPr lang="en-US" dirty="0" smtClean="0"/>
              <a:t>respiration</a:t>
            </a:r>
            <a:endParaRPr lang="en-US" dirty="0"/>
          </a:p>
        </p:txBody>
      </p:sp>
    </p:spTree>
    <p:extLst>
      <p:ext uri="{BB962C8B-B14F-4D97-AF65-F5344CB8AC3E}">
        <p14:creationId xmlns:p14="http://schemas.microsoft.com/office/powerpoint/2010/main" val="3820469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p:txBody>
          <a:bodyPr/>
          <a:lstStyle/>
          <a:p>
            <a:r>
              <a:rPr lang="en-US"/>
              <a:t>Software Installation</a:t>
            </a:r>
          </a:p>
        </p:txBody>
      </p:sp>
      <p:sp>
        <p:nvSpPr>
          <p:cNvPr id="456707" name="Rectangle 3"/>
          <p:cNvSpPr>
            <a:spLocks noGrp="1" noChangeArrowheads="1"/>
          </p:cNvSpPr>
          <p:nvPr>
            <p:ph idx="1"/>
          </p:nvPr>
        </p:nvSpPr>
        <p:spPr/>
        <p:txBody>
          <a:bodyPr/>
          <a:lstStyle/>
          <a:p>
            <a:r>
              <a:rPr lang="en-US" dirty="0"/>
              <a:t>Load CD into CD drive of computer</a:t>
            </a:r>
          </a:p>
          <a:p>
            <a:r>
              <a:rPr lang="en-US" dirty="0"/>
              <a:t>Open the </a:t>
            </a:r>
            <a:r>
              <a:rPr lang="en-US" dirty="0" smtClean="0"/>
              <a:t>CD</a:t>
            </a:r>
          </a:p>
          <a:p>
            <a:r>
              <a:rPr lang="en-US" dirty="0"/>
              <a:t>Visit </a:t>
            </a:r>
            <a:r>
              <a:rPr lang="en-US" dirty="0" smtClean="0"/>
              <a:t>webpage for downloads:</a:t>
            </a:r>
          </a:p>
          <a:p>
            <a:pPr marL="0" indent="0" algn="ctr">
              <a:buNone/>
            </a:pPr>
            <a:r>
              <a:rPr lang="en-US" sz="2000" u="sng" dirty="0">
                <a:solidFill>
                  <a:srgbClr val="4D30F8"/>
                </a:solidFill>
                <a:hlinkClick r:id="rId3"/>
              </a:rPr>
              <a:t>https://</a:t>
            </a:r>
            <a:r>
              <a:rPr lang="en-US" sz="2000" u="sng" dirty="0" smtClean="0">
                <a:solidFill>
                  <a:srgbClr val="4D30F8"/>
                </a:solidFill>
                <a:hlinkClick r:id="rId3"/>
              </a:rPr>
              <a:t>www.cid-inc.com/support/CI-340/</a:t>
            </a:r>
            <a:endParaRPr lang="en-US" dirty="0" smtClean="0"/>
          </a:p>
          <a:p>
            <a:r>
              <a:rPr lang="en-US" dirty="0"/>
              <a:t>Double-click “Setup.exe” to install</a:t>
            </a:r>
          </a:p>
          <a:p>
            <a:r>
              <a:rPr lang="en-US" dirty="0" smtClean="0"/>
              <a:t>Follow </a:t>
            </a:r>
            <a:r>
              <a:rPr lang="en-US" dirty="0"/>
              <a:t>installation instructions</a:t>
            </a:r>
          </a:p>
        </p:txBody>
      </p:sp>
      <p:sp>
        <p:nvSpPr>
          <p:cNvPr id="5" name="Footer Placeholder 4"/>
          <p:cNvSpPr>
            <a:spLocks noGrp="1"/>
          </p:cNvSpPr>
          <p:nvPr>
            <p:ph type="ftr" sz="quarter" idx="10"/>
          </p:nvPr>
        </p:nvSpPr>
        <p:spPr/>
        <p:txBody>
          <a:bodyPr/>
          <a:lstStyle/>
          <a:p>
            <a:r>
              <a:rPr lang="en-US"/>
              <a:t>CID</a:t>
            </a:r>
          </a:p>
        </p:txBody>
      </p:sp>
      <p:sp>
        <p:nvSpPr>
          <p:cNvPr id="6" name="Slide Number Placeholder 5"/>
          <p:cNvSpPr>
            <a:spLocks noGrp="1"/>
          </p:cNvSpPr>
          <p:nvPr>
            <p:ph type="sldNum" sz="quarter" idx="11"/>
          </p:nvPr>
        </p:nvSpPr>
        <p:spPr/>
        <p:txBody>
          <a:bodyPr/>
          <a:lstStyle/>
          <a:p>
            <a:fld id="{47E71F93-BC5A-442F-BFD9-A1EF189FAE3C}" type="slidenum">
              <a:rPr lang="en-US"/>
              <a:pPr/>
              <a:t>20</a:t>
            </a:fld>
            <a:endParaRPr lang="en-US"/>
          </a:p>
        </p:txBody>
      </p:sp>
      <p:sp>
        <p:nvSpPr>
          <p:cNvPr id="4" name="Date Placeholder 3"/>
          <p:cNvSpPr>
            <a:spLocks noGrp="1"/>
          </p:cNvSpPr>
          <p:nvPr>
            <p:ph type="dt" sz="half" idx="13"/>
          </p:nvPr>
        </p:nvSpPr>
        <p:spPr/>
        <p:txBody>
          <a:bodyPr/>
          <a:lstStyle/>
          <a:p>
            <a:r>
              <a:rPr lang="en-US"/>
              <a:t>3/12/2009</a:t>
            </a:r>
          </a:p>
        </p:txBody>
      </p:sp>
    </p:spTree>
    <p:extLst>
      <p:ext uri="{BB962C8B-B14F-4D97-AF65-F5344CB8AC3E}">
        <p14:creationId xmlns:p14="http://schemas.microsoft.com/office/powerpoint/2010/main" val="3539270547"/>
      </p:ext>
    </p:extLst>
  </p:cSld>
  <p:clrMapOvr>
    <a:masterClrMapping/>
  </p:clrMapOvr>
  <p:transition spd="slow" advClick="0" advTm="8000">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p:txBody>
          <a:bodyPr/>
          <a:lstStyle/>
          <a:p>
            <a:r>
              <a:rPr lang="en-US"/>
              <a:t>Finding Files</a:t>
            </a:r>
          </a:p>
        </p:txBody>
      </p:sp>
      <p:sp>
        <p:nvSpPr>
          <p:cNvPr id="452611" name="Rectangle 3"/>
          <p:cNvSpPr>
            <a:spLocks noGrp="1" noChangeArrowheads="1"/>
          </p:cNvSpPr>
          <p:nvPr>
            <p:ph idx="1"/>
          </p:nvPr>
        </p:nvSpPr>
        <p:spPr/>
        <p:txBody>
          <a:bodyPr/>
          <a:lstStyle/>
          <a:p>
            <a:r>
              <a:rPr lang="en-US" dirty="0"/>
              <a:t>Press  </a:t>
            </a:r>
            <a:r>
              <a:rPr lang="en-US" dirty="0" smtClean="0"/>
              <a:t>           key </a:t>
            </a:r>
            <a:r>
              <a:rPr lang="en-US" dirty="0"/>
              <a:t>when “Enter </a:t>
            </a:r>
            <a:r>
              <a:rPr lang="en-US" dirty="0">
                <a:sym typeface="Wingdings" pitchFamily="2" charset="2"/>
              </a:rPr>
              <a:t> File menu” displays</a:t>
            </a:r>
          </a:p>
          <a:p>
            <a:r>
              <a:rPr lang="en-US" dirty="0">
                <a:sym typeface="Wingdings" pitchFamily="2" charset="2"/>
              </a:rPr>
              <a:t>Use the “up arrow” and “down arrow” to view the stored files</a:t>
            </a:r>
          </a:p>
          <a:p>
            <a:r>
              <a:rPr lang="en-US" dirty="0">
                <a:sym typeface="Wingdings" pitchFamily="2" charset="2"/>
              </a:rPr>
              <a:t>Files stored chronologically</a:t>
            </a:r>
          </a:p>
          <a:p>
            <a:r>
              <a:rPr lang="en-US" dirty="0">
                <a:sym typeface="Wingdings" pitchFamily="2" charset="2"/>
              </a:rPr>
              <a:t>Press “EXIT” to leave the menu.</a:t>
            </a:r>
            <a:endParaRPr lang="en-US" dirty="0"/>
          </a:p>
        </p:txBody>
      </p:sp>
      <p:sp>
        <p:nvSpPr>
          <p:cNvPr id="6" name="Footer Placeholder 4"/>
          <p:cNvSpPr>
            <a:spLocks noGrp="1"/>
          </p:cNvSpPr>
          <p:nvPr>
            <p:ph type="ftr" sz="quarter" idx="10"/>
          </p:nvPr>
        </p:nvSpPr>
        <p:spPr/>
        <p:txBody>
          <a:bodyPr/>
          <a:lstStyle/>
          <a:p>
            <a:r>
              <a:rPr lang="en-US"/>
              <a:t>CID</a:t>
            </a:r>
          </a:p>
        </p:txBody>
      </p:sp>
      <p:sp>
        <p:nvSpPr>
          <p:cNvPr id="7" name="Slide Number Placeholder 5"/>
          <p:cNvSpPr>
            <a:spLocks noGrp="1"/>
          </p:cNvSpPr>
          <p:nvPr>
            <p:ph type="sldNum" sz="quarter" idx="11"/>
          </p:nvPr>
        </p:nvSpPr>
        <p:spPr/>
        <p:txBody>
          <a:bodyPr/>
          <a:lstStyle/>
          <a:p>
            <a:fld id="{27E20B44-4D84-4189-A5DC-FD3D1E2B01F2}" type="slidenum">
              <a:rPr lang="en-US"/>
              <a:pPr/>
              <a:t>21</a:t>
            </a:fld>
            <a:endParaRPr lang="en-US"/>
          </a:p>
        </p:txBody>
      </p:sp>
      <p:sp>
        <p:nvSpPr>
          <p:cNvPr id="5" name="Date Placeholder 3"/>
          <p:cNvSpPr>
            <a:spLocks noGrp="1"/>
          </p:cNvSpPr>
          <p:nvPr>
            <p:ph type="dt" sz="half" idx="13"/>
          </p:nvPr>
        </p:nvSpPr>
        <p:spPr/>
        <p:txBody>
          <a:bodyPr/>
          <a:lstStyle/>
          <a:p>
            <a:r>
              <a:rPr lang="en-US"/>
              <a:t>3/12/2009</a:t>
            </a:r>
          </a:p>
        </p:txBody>
      </p:sp>
      <p:pic>
        <p:nvPicPr>
          <p:cNvPr id="452612" name="Picture 4" descr="start button"/>
          <p:cNvPicPr>
            <a:picLocks noChangeAspect="1" noChangeArrowheads="1"/>
          </p:cNvPicPr>
          <p:nvPr/>
        </p:nvPicPr>
        <p:blipFill>
          <a:blip r:embed="rId3">
            <a:extLst>
              <a:ext uri="{28A0092B-C50C-407E-A947-70E740481C1C}">
                <a14:useLocalDpi xmlns:a14="http://schemas.microsoft.com/office/drawing/2010/main" val="0"/>
              </a:ext>
            </a:extLst>
          </a:blip>
          <a:srcRect l="1627"/>
          <a:stretch>
            <a:fillRect/>
          </a:stretch>
        </p:blipFill>
        <p:spPr bwMode="auto">
          <a:xfrm>
            <a:off x="1895003" y="1573213"/>
            <a:ext cx="9144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8943348"/>
      </p:ext>
    </p:extLst>
  </p:cSld>
  <p:clrMapOvr>
    <a:masterClrMapping/>
  </p:clrMapOvr>
  <p:transition spd="slow" advClick="0" advTm="8000">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ChangeArrowheads="1"/>
          </p:cNvSpPr>
          <p:nvPr>
            <p:ph type="title"/>
          </p:nvPr>
        </p:nvSpPr>
        <p:spPr/>
        <p:txBody>
          <a:bodyPr/>
          <a:lstStyle/>
          <a:p>
            <a:r>
              <a:rPr lang="en-US"/>
              <a:t>Deleting Stored Files</a:t>
            </a:r>
          </a:p>
        </p:txBody>
      </p:sp>
      <p:sp>
        <p:nvSpPr>
          <p:cNvPr id="454659" name="Rectangle 3"/>
          <p:cNvSpPr>
            <a:spLocks noGrp="1" noChangeArrowheads="1"/>
          </p:cNvSpPr>
          <p:nvPr>
            <p:ph idx="1"/>
          </p:nvPr>
        </p:nvSpPr>
        <p:spPr/>
        <p:txBody>
          <a:bodyPr/>
          <a:lstStyle/>
          <a:p>
            <a:r>
              <a:rPr lang="en-US"/>
              <a:t>Press “D” (SHIFT + “DEF”) to delete last file saved</a:t>
            </a:r>
          </a:p>
          <a:p>
            <a:r>
              <a:rPr lang="en-US"/>
              <a:t>Press “Y” (SHIFT + “YZ_”) to delete all files</a:t>
            </a:r>
          </a:p>
        </p:txBody>
      </p:sp>
      <p:sp>
        <p:nvSpPr>
          <p:cNvPr id="5" name="Footer Placeholder 4"/>
          <p:cNvSpPr>
            <a:spLocks noGrp="1"/>
          </p:cNvSpPr>
          <p:nvPr>
            <p:ph type="ftr" sz="quarter" idx="10"/>
          </p:nvPr>
        </p:nvSpPr>
        <p:spPr/>
        <p:txBody>
          <a:bodyPr/>
          <a:lstStyle/>
          <a:p>
            <a:r>
              <a:rPr lang="en-US"/>
              <a:t>CID</a:t>
            </a:r>
          </a:p>
        </p:txBody>
      </p:sp>
      <p:sp>
        <p:nvSpPr>
          <p:cNvPr id="6" name="Slide Number Placeholder 5"/>
          <p:cNvSpPr>
            <a:spLocks noGrp="1"/>
          </p:cNvSpPr>
          <p:nvPr>
            <p:ph type="sldNum" sz="quarter" idx="11"/>
          </p:nvPr>
        </p:nvSpPr>
        <p:spPr/>
        <p:txBody>
          <a:bodyPr/>
          <a:lstStyle/>
          <a:p>
            <a:fld id="{75B33FF3-95C4-4930-B194-2A4251B27A36}" type="slidenum">
              <a:rPr lang="en-US"/>
              <a:pPr/>
              <a:t>22</a:t>
            </a:fld>
            <a:endParaRPr lang="en-US"/>
          </a:p>
        </p:txBody>
      </p:sp>
      <p:sp>
        <p:nvSpPr>
          <p:cNvPr id="4" name="Date Placeholder 3"/>
          <p:cNvSpPr>
            <a:spLocks noGrp="1"/>
          </p:cNvSpPr>
          <p:nvPr>
            <p:ph type="dt" sz="half" idx="13"/>
          </p:nvPr>
        </p:nvSpPr>
        <p:spPr/>
        <p:txBody>
          <a:bodyPr/>
          <a:lstStyle/>
          <a:p>
            <a:r>
              <a:rPr lang="en-US"/>
              <a:t>3/12/2009</a:t>
            </a:r>
          </a:p>
        </p:txBody>
      </p:sp>
    </p:spTree>
    <p:extLst>
      <p:ext uri="{BB962C8B-B14F-4D97-AF65-F5344CB8AC3E}">
        <p14:creationId xmlns:p14="http://schemas.microsoft.com/office/powerpoint/2010/main" val="757905596"/>
      </p:ext>
    </p:extLst>
  </p:cSld>
  <p:clrMapOvr>
    <a:masterClrMapping/>
  </p:clrMapOvr>
  <p:transition spd="slow" advClick="0" advTm="8000">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p:txBody>
          <a:bodyPr/>
          <a:lstStyle/>
          <a:p>
            <a:r>
              <a:rPr lang="en-US"/>
              <a:t>File Download</a:t>
            </a:r>
          </a:p>
        </p:txBody>
      </p:sp>
      <p:sp>
        <p:nvSpPr>
          <p:cNvPr id="458755" name="Rectangle 3"/>
          <p:cNvSpPr>
            <a:spLocks noGrp="1" noChangeArrowheads="1"/>
          </p:cNvSpPr>
          <p:nvPr>
            <p:ph idx="1"/>
          </p:nvPr>
        </p:nvSpPr>
        <p:spPr>
          <a:xfrm>
            <a:off x="838200" y="1905000"/>
            <a:ext cx="8007350" cy="4953000"/>
          </a:xfrm>
        </p:spPr>
        <p:txBody>
          <a:bodyPr/>
          <a:lstStyle/>
          <a:p>
            <a:r>
              <a:rPr lang="en-US"/>
              <a:t>Connect the USB cable to the CI-340 and a computer</a:t>
            </a:r>
          </a:p>
          <a:p>
            <a:r>
              <a:rPr lang="en-US">
                <a:sym typeface="Wingdings" pitchFamily="2" charset="2"/>
              </a:rPr>
              <a:t>Start “C340DF.exe” on the computer</a:t>
            </a:r>
          </a:p>
          <a:p>
            <a:r>
              <a:rPr lang="en-US">
                <a:sym typeface="Wingdings" pitchFamily="2" charset="2"/>
              </a:rPr>
              <a:t>Click “File – Open”</a:t>
            </a:r>
          </a:p>
          <a:p>
            <a:r>
              <a:rPr lang="en-US">
                <a:sym typeface="Wingdings" pitchFamily="2" charset="2"/>
              </a:rPr>
              <a:t>Select files to download and click “Open”</a:t>
            </a:r>
          </a:p>
          <a:p>
            <a:endParaRPr lang="en-US">
              <a:sym typeface="Wingdings" pitchFamily="2" charset="2"/>
            </a:endParaRPr>
          </a:p>
        </p:txBody>
      </p:sp>
      <p:sp>
        <p:nvSpPr>
          <p:cNvPr id="5" name="Footer Placeholder 4"/>
          <p:cNvSpPr>
            <a:spLocks noGrp="1"/>
          </p:cNvSpPr>
          <p:nvPr>
            <p:ph type="ftr" sz="quarter" idx="10"/>
          </p:nvPr>
        </p:nvSpPr>
        <p:spPr/>
        <p:txBody>
          <a:bodyPr/>
          <a:lstStyle/>
          <a:p>
            <a:r>
              <a:rPr lang="en-US"/>
              <a:t>CID</a:t>
            </a:r>
          </a:p>
        </p:txBody>
      </p:sp>
      <p:sp>
        <p:nvSpPr>
          <p:cNvPr id="6" name="Slide Number Placeholder 5"/>
          <p:cNvSpPr>
            <a:spLocks noGrp="1"/>
          </p:cNvSpPr>
          <p:nvPr>
            <p:ph type="sldNum" sz="quarter" idx="11"/>
          </p:nvPr>
        </p:nvSpPr>
        <p:spPr/>
        <p:txBody>
          <a:bodyPr/>
          <a:lstStyle/>
          <a:p>
            <a:fld id="{7D14C1E3-7D92-4A94-951A-76A5D502C72B}" type="slidenum">
              <a:rPr lang="en-US"/>
              <a:pPr/>
              <a:t>23</a:t>
            </a:fld>
            <a:endParaRPr lang="en-US"/>
          </a:p>
        </p:txBody>
      </p:sp>
      <p:sp>
        <p:nvSpPr>
          <p:cNvPr id="4" name="Date Placeholder 3"/>
          <p:cNvSpPr>
            <a:spLocks noGrp="1"/>
          </p:cNvSpPr>
          <p:nvPr>
            <p:ph type="dt" sz="half" idx="13"/>
          </p:nvPr>
        </p:nvSpPr>
        <p:spPr/>
        <p:txBody>
          <a:bodyPr/>
          <a:lstStyle/>
          <a:p>
            <a:r>
              <a:rPr lang="en-US"/>
              <a:t>3/12/2009</a:t>
            </a:r>
          </a:p>
        </p:txBody>
      </p:sp>
    </p:spTree>
    <p:extLst>
      <p:ext uri="{BB962C8B-B14F-4D97-AF65-F5344CB8AC3E}">
        <p14:creationId xmlns:p14="http://schemas.microsoft.com/office/powerpoint/2010/main" val="618359648"/>
      </p:ext>
    </p:extLst>
  </p:cSld>
  <p:clrMapOvr>
    <a:masterClrMapping/>
  </p:clrMapOvr>
  <p:transition spd="slow" advClick="0" advTm="8000">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p:txBody>
          <a:bodyPr/>
          <a:lstStyle/>
          <a:p>
            <a:r>
              <a:rPr lang="en-US"/>
              <a:t>Saving Files on Computer</a:t>
            </a:r>
          </a:p>
        </p:txBody>
      </p:sp>
      <p:sp>
        <p:nvSpPr>
          <p:cNvPr id="460803" name="Rectangle 3"/>
          <p:cNvSpPr>
            <a:spLocks noGrp="1" noChangeArrowheads="1"/>
          </p:cNvSpPr>
          <p:nvPr>
            <p:ph idx="1"/>
          </p:nvPr>
        </p:nvSpPr>
        <p:spPr/>
        <p:txBody>
          <a:bodyPr/>
          <a:lstStyle/>
          <a:p>
            <a:r>
              <a:rPr lang="en-US"/>
              <a:t>After downloading, select </a:t>
            </a:r>
            <a:r>
              <a:rPr lang="en-US" i="1"/>
              <a:t>File, Save</a:t>
            </a:r>
            <a:r>
              <a:rPr lang="en-US"/>
              <a:t> to save the data</a:t>
            </a:r>
          </a:p>
          <a:p>
            <a:r>
              <a:rPr lang="en-US"/>
              <a:t>Power down the instrument or press            to take more measurements</a:t>
            </a:r>
          </a:p>
          <a:p>
            <a:r>
              <a:rPr lang="en-US"/>
              <a:t>View the files with spreadsheet program before deleting from CI-340</a:t>
            </a:r>
          </a:p>
        </p:txBody>
      </p:sp>
      <p:sp>
        <p:nvSpPr>
          <p:cNvPr id="6" name="Footer Placeholder 4"/>
          <p:cNvSpPr>
            <a:spLocks noGrp="1"/>
          </p:cNvSpPr>
          <p:nvPr>
            <p:ph type="ftr" sz="quarter" idx="10"/>
          </p:nvPr>
        </p:nvSpPr>
        <p:spPr/>
        <p:txBody>
          <a:bodyPr/>
          <a:lstStyle/>
          <a:p>
            <a:r>
              <a:rPr lang="en-US"/>
              <a:t>CID</a:t>
            </a:r>
          </a:p>
        </p:txBody>
      </p:sp>
      <p:sp>
        <p:nvSpPr>
          <p:cNvPr id="7" name="Slide Number Placeholder 5"/>
          <p:cNvSpPr>
            <a:spLocks noGrp="1"/>
          </p:cNvSpPr>
          <p:nvPr>
            <p:ph type="sldNum" sz="quarter" idx="11"/>
          </p:nvPr>
        </p:nvSpPr>
        <p:spPr/>
        <p:txBody>
          <a:bodyPr/>
          <a:lstStyle/>
          <a:p>
            <a:fld id="{BFBFAA99-BDE2-4C18-BA2D-C03A22AEA8B4}" type="slidenum">
              <a:rPr lang="en-US"/>
              <a:pPr/>
              <a:t>24</a:t>
            </a:fld>
            <a:endParaRPr lang="en-US"/>
          </a:p>
        </p:txBody>
      </p:sp>
      <p:sp>
        <p:nvSpPr>
          <p:cNvPr id="5" name="Date Placeholder 3"/>
          <p:cNvSpPr>
            <a:spLocks noGrp="1"/>
          </p:cNvSpPr>
          <p:nvPr>
            <p:ph type="dt" sz="half" idx="13"/>
          </p:nvPr>
        </p:nvSpPr>
        <p:spPr/>
        <p:txBody>
          <a:bodyPr/>
          <a:lstStyle/>
          <a:p>
            <a:r>
              <a:rPr lang="en-US"/>
              <a:t>3/12/2009</a:t>
            </a:r>
          </a:p>
        </p:txBody>
      </p:sp>
      <p:pic>
        <p:nvPicPr>
          <p:cNvPr id="460804" name="Picture 4" descr="exit button"/>
          <p:cNvPicPr>
            <a:picLocks noChangeAspect="1" noChangeArrowheads="1"/>
          </p:cNvPicPr>
          <p:nvPr/>
        </p:nvPicPr>
        <p:blipFill>
          <a:blip r:embed="rId3">
            <a:extLst>
              <a:ext uri="{28A0092B-C50C-407E-A947-70E740481C1C}">
                <a14:useLocalDpi xmlns:a14="http://schemas.microsoft.com/office/drawing/2010/main" val="0"/>
              </a:ext>
            </a:extLst>
          </a:blip>
          <a:srcRect l="1627" t="1315" r="813"/>
          <a:stretch>
            <a:fillRect/>
          </a:stretch>
        </p:blipFill>
        <p:spPr bwMode="auto">
          <a:xfrm>
            <a:off x="7039111" y="2721312"/>
            <a:ext cx="86995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076803"/>
      </p:ext>
    </p:extLst>
  </p:cSld>
  <p:clrMapOvr>
    <a:masterClrMapping/>
  </p:clrMapOvr>
  <p:transition spd="slow" advClick="0" advTm="8000">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t>3/12/2009</a:t>
            </a:r>
          </a:p>
        </p:txBody>
      </p:sp>
      <p:sp>
        <p:nvSpPr>
          <p:cNvPr id="6" name="Footer Placeholder 5"/>
          <p:cNvSpPr>
            <a:spLocks noGrp="1"/>
          </p:cNvSpPr>
          <p:nvPr>
            <p:ph type="ftr" sz="quarter" idx="11"/>
          </p:nvPr>
        </p:nvSpPr>
        <p:spPr/>
        <p:txBody>
          <a:bodyPr/>
          <a:lstStyle/>
          <a:p>
            <a:r>
              <a:rPr lang="en-US"/>
              <a:t>CID</a:t>
            </a:r>
          </a:p>
        </p:txBody>
      </p:sp>
      <p:sp>
        <p:nvSpPr>
          <p:cNvPr id="7" name="Slide Number Placeholder 6"/>
          <p:cNvSpPr>
            <a:spLocks noGrp="1"/>
          </p:cNvSpPr>
          <p:nvPr>
            <p:ph type="sldNum" sz="quarter" idx="12"/>
          </p:nvPr>
        </p:nvSpPr>
        <p:spPr/>
        <p:txBody>
          <a:bodyPr/>
          <a:lstStyle/>
          <a:p>
            <a:fld id="{03EAAC6E-40D8-449E-968E-FAF11D20AF6C}" type="slidenum">
              <a:rPr lang="en-US"/>
              <a:pPr/>
              <a:t>25</a:t>
            </a:fld>
            <a:endParaRPr lang="en-US"/>
          </a:p>
        </p:txBody>
      </p:sp>
      <p:sp>
        <p:nvSpPr>
          <p:cNvPr id="484354" name="Rectangle 2"/>
          <p:cNvSpPr>
            <a:spLocks noGrp="1" noChangeArrowheads="1"/>
          </p:cNvSpPr>
          <p:nvPr>
            <p:ph type="title"/>
          </p:nvPr>
        </p:nvSpPr>
        <p:spPr/>
        <p:txBody>
          <a:bodyPr/>
          <a:lstStyle/>
          <a:p>
            <a:r>
              <a:rPr lang="en-US" dirty="0" smtClean="0"/>
              <a:t>CI-340 Data </a:t>
            </a:r>
            <a:r>
              <a:rPr lang="en-US" dirty="0"/>
              <a:t>Summary</a:t>
            </a:r>
          </a:p>
        </p:txBody>
      </p:sp>
      <p:graphicFrame>
        <p:nvGraphicFramePr>
          <p:cNvPr id="484355" name="Object 3"/>
          <p:cNvGraphicFramePr>
            <a:graphicFrameLocks noGrp="1" noChangeAspect="1"/>
          </p:cNvGraphicFramePr>
          <p:nvPr>
            <p:ph sz="half" idx="1"/>
          </p:nvPr>
        </p:nvGraphicFramePr>
        <p:xfrm>
          <a:off x="552450" y="1411288"/>
          <a:ext cx="4271963" cy="4659312"/>
        </p:xfrm>
        <a:graphic>
          <a:graphicData uri="http://schemas.openxmlformats.org/presentationml/2006/ole">
            <mc:AlternateContent xmlns:mc="http://schemas.openxmlformats.org/markup-compatibility/2006">
              <mc:Choice xmlns:v="urn:schemas-microsoft-com:vml" Requires="v">
                <p:oleObj spid="_x0000_s1074" name="Worksheet" r:id="rId3" imgW="3886245" imgH="4238481" progId="Excel.Sheet.8">
                  <p:embed/>
                </p:oleObj>
              </mc:Choice>
              <mc:Fallback>
                <p:oleObj name="Worksheet" r:id="rId3" imgW="3886245" imgH="4238481"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50" y="1411288"/>
                        <a:ext cx="4271963" cy="465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lgn="ctr">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4356" name="Object 4"/>
          <p:cNvGraphicFramePr>
            <a:graphicFrameLocks noGrp="1" noChangeAspect="1"/>
          </p:cNvGraphicFramePr>
          <p:nvPr>
            <p:ph sz="half" idx="2"/>
          </p:nvPr>
        </p:nvGraphicFramePr>
        <p:xfrm>
          <a:off x="5135563" y="1423988"/>
          <a:ext cx="3765550" cy="2616200"/>
        </p:xfrm>
        <a:graphic>
          <a:graphicData uri="http://schemas.openxmlformats.org/presentationml/2006/ole">
            <mc:AlternateContent xmlns:mc="http://schemas.openxmlformats.org/markup-compatibility/2006">
              <mc:Choice xmlns:v="urn:schemas-microsoft-com:vml" Requires="v">
                <p:oleObj spid="_x0000_s1075" name="Worksheet" r:id="rId5" imgW="2666985" imgH="1853184" progId="Excel.Sheet.8">
                  <p:embed/>
                </p:oleObj>
              </mc:Choice>
              <mc:Fallback>
                <p:oleObj name="Worksheet" r:id="rId5" imgW="2666985" imgH="1853184"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5563" y="1423988"/>
                        <a:ext cx="3765550"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lgn="ctr">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19137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t>
            </a:r>
            <a:r>
              <a:rPr lang="en-US" baseline="-25000" dirty="0" smtClean="0"/>
              <a:t>2</a:t>
            </a:r>
            <a:r>
              <a:rPr lang="en-US" dirty="0" smtClean="0"/>
              <a:t> Zero and CO</a:t>
            </a:r>
            <a:r>
              <a:rPr lang="en-US" baseline="-25000" dirty="0" smtClean="0"/>
              <a:t>2</a:t>
            </a:r>
            <a:r>
              <a:rPr lang="en-US" dirty="0" smtClean="0"/>
              <a:t> Span Calibration</a:t>
            </a:r>
            <a:endParaRPr lang="en-US" dirty="0"/>
          </a:p>
        </p:txBody>
      </p:sp>
      <p:sp>
        <p:nvSpPr>
          <p:cNvPr id="3" name="Content Placeholder 2"/>
          <p:cNvSpPr>
            <a:spLocks noGrp="1"/>
          </p:cNvSpPr>
          <p:nvPr>
            <p:ph idx="1"/>
          </p:nvPr>
        </p:nvSpPr>
        <p:spPr/>
        <p:txBody>
          <a:bodyPr/>
          <a:lstStyle/>
          <a:p>
            <a:r>
              <a:rPr lang="en-US" dirty="0" smtClean="0"/>
              <a:t>CO</a:t>
            </a:r>
            <a:r>
              <a:rPr lang="en-US" baseline="-25000" dirty="0" smtClean="0"/>
              <a:t>2</a:t>
            </a:r>
            <a:r>
              <a:rPr lang="en-US" dirty="0" smtClean="0"/>
              <a:t> Zero: weekly</a:t>
            </a:r>
          </a:p>
          <a:p>
            <a:r>
              <a:rPr lang="en-US" dirty="0" smtClean="0"/>
              <a:t>Use soda lime or 0 ppm CO</a:t>
            </a:r>
            <a:r>
              <a:rPr lang="en-US" baseline="-25000" dirty="0" smtClean="0"/>
              <a:t>2</a:t>
            </a:r>
            <a:r>
              <a:rPr lang="en-US" dirty="0" smtClean="0"/>
              <a:t> gas</a:t>
            </a:r>
          </a:p>
          <a:p>
            <a:r>
              <a:rPr lang="en-US" dirty="0" smtClean="0"/>
              <a:t>CO</a:t>
            </a:r>
            <a:r>
              <a:rPr lang="en-US" baseline="-25000" dirty="0" smtClean="0"/>
              <a:t>2</a:t>
            </a:r>
            <a:r>
              <a:rPr lang="en-US" dirty="0" smtClean="0"/>
              <a:t> Span: every 6-12 months with standardized CO</a:t>
            </a:r>
            <a:r>
              <a:rPr lang="en-US" baseline="-25000" dirty="0" smtClean="0"/>
              <a:t>2</a:t>
            </a:r>
            <a:r>
              <a:rPr lang="en-US" dirty="0" smtClean="0"/>
              <a:t> gas between 200-1000 ppm  </a:t>
            </a:r>
          </a:p>
          <a:p>
            <a:r>
              <a:rPr lang="en-US" dirty="0" smtClean="0"/>
              <a:t>Always use T-connector to relieve excess pressure if using bottled gas</a:t>
            </a:r>
            <a:endParaRPr lang="en-US" dirty="0"/>
          </a:p>
        </p:txBody>
      </p:sp>
    </p:spTree>
    <p:extLst>
      <p:ext uri="{BB962C8B-B14F-4D97-AF65-F5344CB8AC3E}">
        <p14:creationId xmlns:p14="http://schemas.microsoft.com/office/powerpoint/2010/main" val="28963196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t>
            </a:r>
            <a:r>
              <a:rPr lang="en-US" baseline="-25000" dirty="0" smtClean="0"/>
              <a:t>2</a:t>
            </a:r>
            <a:r>
              <a:rPr lang="en-US" dirty="0" smtClean="0"/>
              <a:t>O Zero and </a:t>
            </a:r>
            <a:r>
              <a:rPr lang="en-US" dirty="0"/>
              <a:t>H</a:t>
            </a:r>
            <a:r>
              <a:rPr lang="en-US" baseline="-25000" dirty="0"/>
              <a:t>2</a:t>
            </a:r>
            <a:r>
              <a:rPr lang="en-US" dirty="0"/>
              <a:t>O </a:t>
            </a:r>
            <a:r>
              <a:rPr lang="en-US" dirty="0" smtClean="0"/>
              <a:t>Span Calibration</a:t>
            </a:r>
            <a:endParaRPr lang="en-US" dirty="0"/>
          </a:p>
        </p:txBody>
      </p:sp>
      <p:sp>
        <p:nvSpPr>
          <p:cNvPr id="3" name="Content Placeholder 2"/>
          <p:cNvSpPr>
            <a:spLocks noGrp="1"/>
          </p:cNvSpPr>
          <p:nvPr>
            <p:ph idx="1"/>
          </p:nvPr>
        </p:nvSpPr>
        <p:spPr/>
        <p:txBody>
          <a:bodyPr/>
          <a:lstStyle/>
          <a:p>
            <a:r>
              <a:rPr lang="en-US" dirty="0"/>
              <a:t>H</a:t>
            </a:r>
            <a:r>
              <a:rPr lang="en-US" baseline="-25000" dirty="0"/>
              <a:t>2</a:t>
            </a:r>
            <a:r>
              <a:rPr lang="en-US" dirty="0"/>
              <a:t>O </a:t>
            </a:r>
            <a:r>
              <a:rPr lang="en-US" dirty="0" smtClean="0"/>
              <a:t>Zero: weekly to monthly</a:t>
            </a:r>
          </a:p>
          <a:p>
            <a:r>
              <a:rPr lang="en-US" dirty="0" smtClean="0"/>
              <a:t>Use silica gel or 0% RH gas</a:t>
            </a:r>
          </a:p>
          <a:p>
            <a:r>
              <a:rPr lang="en-US" dirty="0"/>
              <a:t>H</a:t>
            </a:r>
            <a:r>
              <a:rPr lang="en-US" baseline="-25000" dirty="0"/>
              <a:t>2</a:t>
            </a:r>
            <a:r>
              <a:rPr lang="en-US" dirty="0"/>
              <a:t>O</a:t>
            </a:r>
            <a:r>
              <a:rPr lang="en-US" dirty="0" smtClean="0"/>
              <a:t> Span: every 6-12 months with moisture generator, need to have </a:t>
            </a:r>
            <a:r>
              <a:rPr lang="en-US" b="1" dirty="0" smtClean="0"/>
              <a:t>precise</a:t>
            </a:r>
            <a:r>
              <a:rPr lang="en-US" dirty="0" smtClean="0"/>
              <a:t> control over temperature to perform H</a:t>
            </a:r>
            <a:r>
              <a:rPr lang="en-US" baseline="-25000" dirty="0" smtClean="0"/>
              <a:t>2</a:t>
            </a:r>
            <a:r>
              <a:rPr lang="en-US" dirty="0" smtClean="0"/>
              <a:t>O Span</a:t>
            </a:r>
          </a:p>
          <a:p>
            <a:r>
              <a:rPr lang="en-US" dirty="0" smtClean="0"/>
              <a:t>Always use T-connector to relieve excess pressure if using bottled gas</a:t>
            </a:r>
            <a:endParaRPr lang="en-US" dirty="0"/>
          </a:p>
        </p:txBody>
      </p:sp>
    </p:spTree>
    <p:extLst>
      <p:ext uri="{BB962C8B-B14F-4D97-AF65-F5344CB8AC3E}">
        <p14:creationId xmlns:p14="http://schemas.microsoft.com/office/powerpoint/2010/main" val="10325315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CI-340 Annual Maintenance</a:t>
            </a:r>
            <a:endParaRPr lang="en-US" dirty="0"/>
          </a:p>
        </p:txBody>
      </p:sp>
      <p:sp>
        <p:nvSpPr>
          <p:cNvPr id="3" name="Content Placeholder 2"/>
          <p:cNvSpPr>
            <a:spLocks noGrp="1"/>
          </p:cNvSpPr>
          <p:nvPr>
            <p:ph idx="1"/>
          </p:nvPr>
        </p:nvSpPr>
        <p:spPr>
          <a:xfrm>
            <a:off x="426028" y="1444337"/>
            <a:ext cx="8229600" cy="4525963"/>
          </a:xfrm>
        </p:spPr>
        <p:txBody>
          <a:bodyPr/>
          <a:lstStyle/>
          <a:p>
            <a:pPr marL="0" indent="0">
              <a:buNone/>
            </a:pPr>
            <a:r>
              <a:rPr lang="en-US" sz="1800" b="1" dirty="0" smtClean="0"/>
              <a:t>12 Point Maintenance and Calibration Includes:</a:t>
            </a:r>
          </a:p>
          <a:p>
            <a:r>
              <a:rPr lang="en-US" sz="1800" dirty="0" smtClean="0"/>
              <a:t>Inspect </a:t>
            </a:r>
            <a:r>
              <a:rPr lang="en-US" sz="1800" dirty="0"/>
              <a:t>Chamber Seals and replace if necessary.</a:t>
            </a:r>
          </a:p>
          <a:p>
            <a:r>
              <a:rPr lang="en-US" sz="1800" dirty="0"/>
              <a:t>Inspect </a:t>
            </a:r>
            <a:r>
              <a:rPr lang="en-US" sz="1800" dirty="0" err="1"/>
              <a:t>Tygon</a:t>
            </a:r>
            <a:r>
              <a:rPr lang="en-US" sz="1800" dirty="0"/>
              <a:t> tubing (hoses) and replace if necessary.</a:t>
            </a:r>
          </a:p>
          <a:p>
            <a:r>
              <a:rPr lang="en-US" sz="1800" dirty="0"/>
              <a:t>Set temperature </a:t>
            </a:r>
            <a:r>
              <a:rPr lang="en-US" sz="1800" dirty="0" smtClean="0"/>
              <a:t>off </a:t>
            </a:r>
            <a:r>
              <a:rPr lang="en-US" sz="1800" dirty="0"/>
              <a:t>sets.</a:t>
            </a:r>
          </a:p>
          <a:p>
            <a:r>
              <a:rPr lang="en-US" sz="1800" dirty="0"/>
              <a:t>Calibrate CO</a:t>
            </a:r>
            <a:r>
              <a:rPr lang="en-US" sz="1800" baseline="-25000" dirty="0"/>
              <a:t>2 </a:t>
            </a:r>
            <a:r>
              <a:rPr lang="en-US" sz="1800" dirty="0"/>
              <a:t>and H</a:t>
            </a:r>
            <a:r>
              <a:rPr lang="en-US" sz="1800" baseline="-25000" dirty="0"/>
              <a:t>2</a:t>
            </a:r>
            <a:r>
              <a:rPr lang="en-US" sz="1800" dirty="0"/>
              <a:t>O sensors.</a:t>
            </a:r>
          </a:p>
          <a:p>
            <a:r>
              <a:rPr lang="en-US" sz="1800" dirty="0"/>
              <a:t>Recalibrate air  </a:t>
            </a:r>
            <a:r>
              <a:rPr lang="en-US" sz="1800" dirty="0" smtClean="0"/>
              <a:t>flow </a:t>
            </a:r>
            <a:r>
              <a:rPr lang="en-US" sz="1800" dirty="0"/>
              <a:t>through leaf chamber.</a:t>
            </a:r>
          </a:p>
          <a:p>
            <a:r>
              <a:rPr lang="en-US" sz="1800" dirty="0"/>
              <a:t>Test accessory cables for control modules (if applicable) and replace if necessary.</a:t>
            </a:r>
          </a:p>
          <a:p>
            <a:r>
              <a:rPr lang="en-US" sz="1800" dirty="0"/>
              <a:t>Test USB cable and replace if necessary.</a:t>
            </a:r>
          </a:p>
          <a:p>
            <a:r>
              <a:rPr lang="en-US" sz="1800" dirty="0"/>
              <a:t>Recalculate H</a:t>
            </a:r>
            <a:r>
              <a:rPr lang="en-US" sz="1800" baseline="-25000" dirty="0"/>
              <a:t>2</a:t>
            </a:r>
            <a:r>
              <a:rPr lang="en-US" sz="1800" dirty="0"/>
              <a:t>O/CO</a:t>
            </a:r>
            <a:r>
              <a:rPr lang="en-US" sz="1800" baseline="-25000" dirty="0"/>
              <a:t>2</a:t>
            </a:r>
            <a:r>
              <a:rPr lang="en-US" sz="1800" dirty="0"/>
              <a:t> compensation.</a:t>
            </a:r>
          </a:p>
          <a:p>
            <a:r>
              <a:rPr lang="en-US" sz="1800" dirty="0"/>
              <a:t>Recalculate CO</a:t>
            </a:r>
            <a:r>
              <a:rPr lang="en-US" sz="1800" baseline="-25000" dirty="0"/>
              <a:t>2 </a:t>
            </a:r>
            <a:r>
              <a:rPr lang="en-US" sz="1800" dirty="0"/>
              <a:t>TCAL (temperature calibration).</a:t>
            </a:r>
          </a:p>
          <a:p>
            <a:r>
              <a:rPr lang="en-US" sz="1800" dirty="0"/>
              <a:t>Recalibrate PAR Sensor.</a:t>
            </a:r>
          </a:p>
          <a:p>
            <a:r>
              <a:rPr lang="en-US" sz="1800" dirty="0"/>
              <a:t>Inspect Rotary Valve for leakage and replace if necessary.</a:t>
            </a:r>
          </a:p>
          <a:p>
            <a:r>
              <a:rPr lang="en-US" sz="1800" dirty="0"/>
              <a:t>Replace lithium battery.</a:t>
            </a:r>
          </a:p>
        </p:txBody>
      </p:sp>
      <p:sp>
        <p:nvSpPr>
          <p:cNvPr id="4" name="TextBox 3"/>
          <p:cNvSpPr txBox="1"/>
          <p:nvPr/>
        </p:nvSpPr>
        <p:spPr>
          <a:xfrm>
            <a:off x="6047508" y="1620982"/>
            <a:ext cx="2774374" cy="1569660"/>
          </a:xfrm>
          <a:prstGeom prst="rect">
            <a:avLst/>
          </a:prstGeom>
          <a:noFill/>
          <a:ln w="38100">
            <a:solidFill>
              <a:schemeClr val="accent1"/>
            </a:solidFill>
          </a:ln>
        </p:spPr>
        <p:txBody>
          <a:bodyPr wrap="square" rtlCol="0">
            <a:spAutoFit/>
          </a:bodyPr>
          <a:lstStyle/>
          <a:p>
            <a:pPr algn="l"/>
            <a:r>
              <a:rPr lang="en-US" sz="2400" b="1" dirty="0" smtClean="0">
                <a:solidFill>
                  <a:srgbClr val="FF0000"/>
                </a:solidFill>
              </a:rPr>
              <a:t>Cost of $780 USD includes </a:t>
            </a:r>
            <a:r>
              <a:rPr lang="en-US" sz="2400" b="1" dirty="0">
                <a:solidFill>
                  <a:srgbClr val="FF0000"/>
                </a:solidFill>
              </a:rPr>
              <a:t>all parts, labor and return shipping</a:t>
            </a:r>
          </a:p>
        </p:txBody>
      </p:sp>
      <p:sp>
        <p:nvSpPr>
          <p:cNvPr id="5" name="TextBox 4"/>
          <p:cNvSpPr txBox="1"/>
          <p:nvPr/>
        </p:nvSpPr>
        <p:spPr>
          <a:xfrm>
            <a:off x="6473536" y="3792682"/>
            <a:ext cx="2587337" cy="1631216"/>
          </a:xfrm>
          <a:prstGeom prst="rect">
            <a:avLst/>
          </a:prstGeom>
          <a:noFill/>
          <a:ln w="38100">
            <a:solidFill>
              <a:schemeClr val="accent1"/>
            </a:solidFill>
          </a:ln>
        </p:spPr>
        <p:txBody>
          <a:bodyPr wrap="square" rtlCol="0">
            <a:spAutoFit/>
          </a:bodyPr>
          <a:lstStyle/>
          <a:p>
            <a:pPr algn="l"/>
            <a:r>
              <a:rPr lang="en-US" dirty="0" smtClean="0"/>
              <a:t>**</a:t>
            </a:r>
            <a:r>
              <a:rPr lang="en-US" b="1" dirty="0" smtClean="0"/>
              <a:t>first year included with purchase (international users must cover cost of shipping to/from)</a:t>
            </a:r>
            <a:endParaRPr lang="en-US" b="1" dirty="0"/>
          </a:p>
        </p:txBody>
      </p:sp>
    </p:spTree>
    <p:extLst>
      <p:ext uri="{BB962C8B-B14F-4D97-AF65-F5344CB8AC3E}">
        <p14:creationId xmlns:p14="http://schemas.microsoft.com/office/powerpoint/2010/main" val="1239520950"/>
      </p:ext>
    </p:extLst>
  </p:cSld>
  <p:clrMapOvr>
    <a:masterClrMapping/>
  </p:clrMapOvr>
  <mc:AlternateContent xmlns:mc="http://schemas.openxmlformats.org/markup-compatibility/2006" xmlns:p14="http://schemas.microsoft.com/office/powerpoint/2010/main">
    <mc:Choice Requires="p14">
      <p:transition spd="slow" p14:dur="2500" advClick="0" advTm="8000">
        <p:checker/>
      </p:transition>
    </mc:Choice>
    <mc:Fallback xmlns="">
      <p:transition spd="slow" advClick="0" advTm="8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292100" y="274638"/>
            <a:ext cx="8229600" cy="1390650"/>
          </a:xfrm>
        </p:spPr>
        <p:txBody>
          <a:bodyPr/>
          <a:lstStyle/>
          <a:p>
            <a:r>
              <a:rPr lang="en-US" sz="4000" dirty="0" smtClean="0"/>
              <a:t>Using </a:t>
            </a:r>
            <a:r>
              <a:rPr lang="en-US" sz="4000" dirty="0"/>
              <a:t>the Light Module, CI-301LA </a:t>
            </a:r>
          </a:p>
        </p:txBody>
      </p:sp>
      <p:sp>
        <p:nvSpPr>
          <p:cNvPr id="349187" name="Rectangle 3"/>
          <p:cNvSpPr>
            <a:spLocks noGrp="1" noChangeArrowheads="1"/>
          </p:cNvSpPr>
          <p:nvPr>
            <p:ph idx="1"/>
          </p:nvPr>
        </p:nvSpPr>
        <p:spPr>
          <a:xfrm>
            <a:off x="457200" y="1905000"/>
            <a:ext cx="8229600" cy="4221163"/>
          </a:xfrm>
        </p:spPr>
        <p:txBody>
          <a:bodyPr/>
          <a:lstStyle/>
          <a:p>
            <a:r>
              <a:rPr lang="en-US" dirty="0"/>
              <a:t>Lab will cover:</a:t>
            </a:r>
          </a:p>
          <a:p>
            <a:pPr lvl="1"/>
            <a:r>
              <a:rPr lang="en-US" dirty="0"/>
              <a:t>Introduction to CI-301LA</a:t>
            </a:r>
          </a:p>
          <a:p>
            <a:pPr lvl="1"/>
            <a:r>
              <a:rPr lang="en-US" dirty="0"/>
              <a:t>Installing CI-301LA</a:t>
            </a:r>
          </a:p>
          <a:p>
            <a:pPr lvl="1"/>
            <a:r>
              <a:rPr lang="en-US" dirty="0"/>
              <a:t>Making measurements with CI-301LA</a:t>
            </a:r>
          </a:p>
          <a:p>
            <a:pPr lvl="1">
              <a:buFont typeface="Wingdings" pitchFamily="2" charset="2"/>
              <a:buNone/>
            </a:pPr>
            <a:endParaRPr lang="en-US" dirty="0"/>
          </a:p>
        </p:txBody>
      </p:sp>
      <p:sp>
        <p:nvSpPr>
          <p:cNvPr id="5" name="Footer Placeholder 4"/>
          <p:cNvSpPr>
            <a:spLocks noGrp="1"/>
          </p:cNvSpPr>
          <p:nvPr>
            <p:ph type="ftr" sz="quarter" idx="10"/>
          </p:nvPr>
        </p:nvSpPr>
        <p:spPr/>
        <p:txBody>
          <a:bodyPr/>
          <a:lstStyle/>
          <a:p>
            <a:r>
              <a:rPr lang="en-US"/>
              <a:t>CID</a:t>
            </a:r>
          </a:p>
        </p:txBody>
      </p:sp>
      <p:sp>
        <p:nvSpPr>
          <p:cNvPr id="6" name="Slide Number Placeholder 5"/>
          <p:cNvSpPr>
            <a:spLocks noGrp="1"/>
          </p:cNvSpPr>
          <p:nvPr>
            <p:ph type="sldNum" sz="quarter" idx="11"/>
          </p:nvPr>
        </p:nvSpPr>
        <p:spPr/>
        <p:txBody>
          <a:bodyPr/>
          <a:lstStyle/>
          <a:p>
            <a:fld id="{D4C75017-0C8A-4073-94C7-3494F63DAE1D}" type="slidenum">
              <a:rPr lang="en-US"/>
              <a:pPr/>
              <a:t>29</a:t>
            </a:fld>
            <a:endParaRPr lang="en-US"/>
          </a:p>
        </p:txBody>
      </p:sp>
      <p:sp>
        <p:nvSpPr>
          <p:cNvPr id="4" name="Date Placeholder 3"/>
          <p:cNvSpPr>
            <a:spLocks noGrp="1"/>
          </p:cNvSpPr>
          <p:nvPr>
            <p:ph type="dt" sz="half" idx="13"/>
          </p:nvPr>
        </p:nvSpPr>
        <p:spPr/>
        <p:txBody>
          <a:bodyPr/>
          <a:lstStyle/>
          <a:p>
            <a:r>
              <a:rPr lang="en-US"/>
              <a:t>3/12/2009</a:t>
            </a:r>
          </a:p>
        </p:txBody>
      </p:sp>
    </p:spTree>
    <p:extLst>
      <p:ext uri="{BB962C8B-B14F-4D97-AF65-F5344CB8AC3E}">
        <p14:creationId xmlns:p14="http://schemas.microsoft.com/office/powerpoint/2010/main" val="364397741"/>
      </p:ext>
    </p:extLst>
  </p:cSld>
  <p:clrMapOvr>
    <a:masterClrMapping/>
  </p:clrMapOvr>
  <p:transition spd="slow" advClick="0" advTm="8000">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3/12/2009</a:t>
            </a:r>
          </a:p>
        </p:txBody>
      </p:sp>
      <p:sp>
        <p:nvSpPr>
          <p:cNvPr id="5" name="Footer Placeholder 4"/>
          <p:cNvSpPr>
            <a:spLocks noGrp="1"/>
          </p:cNvSpPr>
          <p:nvPr>
            <p:ph type="ftr" sz="quarter" idx="11"/>
          </p:nvPr>
        </p:nvSpPr>
        <p:spPr/>
        <p:txBody>
          <a:bodyPr/>
          <a:lstStyle/>
          <a:p>
            <a:r>
              <a:rPr lang="en-US"/>
              <a:t>CID</a:t>
            </a:r>
          </a:p>
        </p:txBody>
      </p:sp>
      <p:sp>
        <p:nvSpPr>
          <p:cNvPr id="6" name="Slide Number Placeholder 5"/>
          <p:cNvSpPr>
            <a:spLocks noGrp="1"/>
          </p:cNvSpPr>
          <p:nvPr>
            <p:ph type="sldNum" sz="quarter" idx="12"/>
          </p:nvPr>
        </p:nvSpPr>
        <p:spPr/>
        <p:txBody>
          <a:bodyPr/>
          <a:lstStyle/>
          <a:p>
            <a:fld id="{10CEAF57-9AC1-4DAC-A504-D1C3A6559A61}" type="slidenum">
              <a:rPr lang="en-US"/>
              <a:pPr/>
              <a:t>3</a:t>
            </a:fld>
            <a:endParaRPr lang="en-US"/>
          </a:p>
        </p:txBody>
      </p:sp>
      <p:sp>
        <p:nvSpPr>
          <p:cNvPr id="266242" name="Rectangle 2"/>
          <p:cNvSpPr>
            <a:spLocks noGrp="1" noChangeArrowheads="1"/>
          </p:cNvSpPr>
          <p:nvPr>
            <p:ph type="title"/>
          </p:nvPr>
        </p:nvSpPr>
        <p:spPr/>
        <p:txBody>
          <a:bodyPr/>
          <a:lstStyle/>
          <a:p>
            <a:r>
              <a:rPr lang="en-US"/>
              <a:t>CI-340 Features</a:t>
            </a:r>
          </a:p>
        </p:txBody>
      </p:sp>
      <p:sp>
        <p:nvSpPr>
          <p:cNvPr id="266243" name="Rectangle 3"/>
          <p:cNvSpPr>
            <a:spLocks noGrp="1" noChangeArrowheads="1"/>
          </p:cNvSpPr>
          <p:nvPr>
            <p:ph type="body" idx="1"/>
          </p:nvPr>
        </p:nvSpPr>
        <p:spPr>
          <a:xfrm>
            <a:off x="457200" y="1371600"/>
            <a:ext cx="8229600" cy="4525962"/>
          </a:xfrm>
        </p:spPr>
        <p:txBody>
          <a:bodyPr/>
          <a:lstStyle/>
          <a:p>
            <a:pPr>
              <a:lnSpc>
                <a:spcPct val="90000"/>
              </a:lnSpc>
            </a:pPr>
            <a:r>
              <a:rPr lang="en-US" dirty="0"/>
              <a:t>Infrared CO</a:t>
            </a:r>
            <a:r>
              <a:rPr lang="en-US" baseline="-25000" dirty="0"/>
              <a:t>2</a:t>
            </a:r>
            <a:r>
              <a:rPr lang="en-US" dirty="0"/>
              <a:t> gas analyzer</a:t>
            </a:r>
          </a:p>
          <a:p>
            <a:pPr>
              <a:lnSpc>
                <a:spcPct val="90000"/>
              </a:lnSpc>
            </a:pPr>
            <a:r>
              <a:rPr lang="en-US" dirty="0"/>
              <a:t>H</a:t>
            </a:r>
            <a:r>
              <a:rPr lang="en-US" baseline="-25000" dirty="0"/>
              <a:t>2</a:t>
            </a:r>
            <a:r>
              <a:rPr lang="en-US" dirty="0"/>
              <a:t>O/humidity analyzer</a:t>
            </a:r>
          </a:p>
          <a:p>
            <a:pPr>
              <a:lnSpc>
                <a:spcPct val="90000"/>
              </a:lnSpc>
            </a:pPr>
            <a:r>
              <a:rPr lang="en-US" dirty="0"/>
              <a:t>PAR sensor</a:t>
            </a:r>
          </a:p>
          <a:p>
            <a:pPr>
              <a:lnSpc>
                <a:spcPct val="90000"/>
              </a:lnSpc>
            </a:pPr>
            <a:r>
              <a:rPr lang="en-US" dirty="0"/>
              <a:t>Temperature sensors to measure leaf, air, and internal temperature</a:t>
            </a:r>
          </a:p>
          <a:p>
            <a:pPr>
              <a:lnSpc>
                <a:spcPct val="90000"/>
              </a:lnSpc>
            </a:pPr>
            <a:r>
              <a:rPr lang="en-US" dirty="0"/>
              <a:t>Wide selections of leaf chambers to operate as an </a:t>
            </a:r>
            <a:r>
              <a:rPr lang="en-US" b="1" i="1" dirty="0"/>
              <a:t>open</a:t>
            </a:r>
            <a:r>
              <a:rPr lang="en-US" dirty="0"/>
              <a:t> or a </a:t>
            </a:r>
            <a:r>
              <a:rPr lang="en-US" b="1" i="1" dirty="0"/>
              <a:t>closed</a:t>
            </a:r>
            <a:r>
              <a:rPr lang="en-US" dirty="0"/>
              <a:t> system</a:t>
            </a:r>
          </a:p>
          <a:p>
            <a:pPr>
              <a:lnSpc>
                <a:spcPct val="90000"/>
              </a:lnSpc>
            </a:pPr>
            <a:r>
              <a:rPr lang="en-US" smtClean="0"/>
              <a:t>Complete set of environmental control modules</a:t>
            </a:r>
          </a:p>
          <a:p>
            <a:pPr>
              <a:lnSpc>
                <a:spcPct val="90000"/>
              </a:lnSpc>
              <a:buFont typeface="Wingdings" pitchFamily="2" charset="2"/>
              <a:buNone/>
            </a:pPr>
            <a:endParaRPr lang="en-US" dirty="0"/>
          </a:p>
        </p:txBody>
      </p:sp>
    </p:spTree>
    <p:extLst>
      <p:ext uri="{BB962C8B-B14F-4D97-AF65-F5344CB8AC3E}">
        <p14:creationId xmlns:p14="http://schemas.microsoft.com/office/powerpoint/2010/main" val="382898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p:txBody>
          <a:bodyPr/>
          <a:lstStyle/>
          <a:p>
            <a:r>
              <a:rPr lang="en-US"/>
              <a:t>Introduction to CI-301LA</a:t>
            </a:r>
          </a:p>
        </p:txBody>
      </p:sp>
      <p:sp>
        <p:nvSpPr>
          <p:cNvPr id="347142" name="Rectangle 6"/>
          <p:cNvSpPr>
            <a:spLocks noGrp="1" noChangeArrowheads="1"/>
          </p:cNvSpPr>
          <p:nvPr>
            <p:ph idx="1"/>
          </p:nvPr>
        </p:nvSpPr>
        <p:spPr/>
        <p:txBody>
          <a:bodyPr/>
          <a:lstStyle/>
          <a:p>
            <a:r>
              <a:rPr lang="en-US"/>
              <a:t>The CI-301LA is used as an intensity-controlled light source on flat, open leaf chambers</a:t>
            </a:r>
          </a:p>
          <a:p>
            <a:r>
              <a:rPr lang="en-US"/>
              <a:t>The light intensity ranges from 0 to 2000 </a:t>
            </a:r>
            <a:r>
              <a:rPr lang="en-US">
                <a:sym typeface="Symbol" pitchFamily="18" charset="2"/>
              </a:rPr>
              <a:t></a:t>
            </a:r>
            <a:r>
              <a:rPr lang="en-US"/>
              <a:t>mol/m</a:t>
            </a:r>
            <a:r>
              <a:rPr lang="en-US" baseline="30000"/>
              <a:t>2</a:t>
            </a:r>
            <a:r>
              <a:rPr lang="en-US"/>
              <a:t>s and can be controlled by the main console or the control unit </a:t>
            </a:r>
          </a:p>
          <a:p>
            <a:r>
              <a:rPr lang="en-US"/>
              <a:t>The emitted light covers the photosynthesis wave band</a:t>
            </a:r>
          </a:p>
        </p:txBody>
      </p:sp>
      <p:sp>
        <p:nvSpPr>
          <p:cNvPr id="5" name="Footer Placeholder 4"/>
          <p:cNvSpPr>
            <a:spLocks noGrp="1"/>
          </p:cNvSpPr>
          <p:nvPr>
            <p:ph type="ftr" sz="quarter" idx="10"/>
          </p:nvPr>
        </p:nvSpPr>
        <p:spPr/>
        <p:txBody>
          <a:bodyPr/>
          <a:lstStyle/>
          <a:p>
            <a:r>
              <a:rPr lang="en-US"/>
              <a:t>CID</a:t>
            </a:r>
          </a:p>
        </p:txBody>
      </p:sp>
      <p:sp>
        <p:nvSpPr>
          <p:cNvPr id="6" name="Slide Number Placeholder 5"/>
          <p:cNvSpPr>
            <a:spLocks noGrp="1"/>
          </p:cNvSpPr>
          <p:nvPr>
            <p:ph type="sldNum" sz="quarter" idx="11"/>
          </p:nvPr>
        </p:nvSpPr>
        <p:spPr/>
        <p:txBody>
          <a:bodyPr/>
          <a:lstStyle/>
          <a:p>
            <a:fld id="{4E6DFCA1-9BE7-4CBA-806F-D24BC7820844}" type="slidenum">
              <a:rPr lang="en-US"/>
              <a:pPr/>
              <a:t>30</a:t>
            </a:fld>
            <a:endParaRPr lang="en-US"/>
          </a:p>
        </p:txBody>
      </p:sp>
      <p:sp>
        <p:nvSpPr>
          <p:cNvPr id="4" name="Date Placeholder 3"/>
          <p:cNvSpPr>
            <a:spLocks noGrp="1"/>
          </p:cNvSpPr>
          <p:nvPr>
            <p:ph type="dt" sz="half" idx="13"/>
          </p:nvPr>
        </p:nvSpPr>
        <p:spPr/>
        <p:txBody>
          <a:bodyPr/>
          <a:lstStyle/>
          <a:p>
            <a:r>
              <a:rPr lang="en-US"/>
              <a:t>3/12/2009</a:t>
            </a:r>
          </a:p>
        </p:txBody>
      </p:sp>
    </p:spTree>
    <p:extLst>
      <p:ext uri="{BB962C8B-B14F-4D97-AF65-F5344CB8AC3E}">
        <p14:creationId xmlns:p14="http://schemas.microsoft.com/office/powerpoint/2010/main" val="2358075370"/>
      </p:ext>
    </p:extLst>
  </p:cSld>
  <p:clrMapOvr>
    <a:masterClrMapping/>
  </p:clrMapOvr>
  <p:transition spd="slow" advClick="0" advTm="8000">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p:txBody>
          <a:bodyPr/>
          <a:lstStyle/>
          <a:p>
            <a:r>
              <a:rPr lang="en-US" dirty="0"/>
              <a:t>Installing CI-301LA</a:t>
            </a:r>
          </a:p>
        </p:txBody>
      </p:sp>
      <p:sp>
        <p:nvSpPr>
          <p:cNvPr id="467971" name="Rectangle 3"/>
          <p:cNvSpPr>
            <a:spLocks noGrp="1" noChangeArrowheads="1"/>
          </p:cNvSpPr>
          <p:nvPr>
            <p:ph idx="1"/>
          </p:nvPr>
        </p:nvSpPr>
        <p:spPr>
          <a:xfrm>
            <a:off x="457200" y="1600200"/>
            <a:ext cx="8345488" cy="2981325"/>
          </a:xfrm>
        </p:spPr>
        <p:txBody>
          <a:bodyPr/>
          <a:lstStyle/>
          <a:p>
            <a:pPr>
              <a:lnSpc>
                <a:spcPct val="80000"/>
              </a:lnSpc>
            </a:pPr>
            <a:r>
              <a:rPr lang="en-US" sz="2400" dirty="0"/>
              <a:t>Mount the CI-301LA on the leaf chamber</a:t>
            </a:r>
          </a:p>
          <a:p>
            <a:pPr>
              <a:lnSpc>
                <a:spcPct val="80000"/>
              </a:lnSpc>
            </a:pPr>
            <a:r>
              <a:rPr lang="en-US" sz="2400" dirty="0"/>
              <a:t>CI-301LA is equipped with a PAR sensor with a small grey cable. Plug in the grey cable in place of the external PAR sensor</a:t>
            </a:r>
          </a:p>
          <a:p>
            <a:pPr>
              <a:lnSpc>
                <a:spcPct val="80000"/>
              </a:lnSpc>
            </a:pPr>
            <a:r>
              <a:rPr lang="en-US" sz="2400" dirty="0"/>
              <a:t>Connect the eight-pin cable to the control unit. </a:t>
            </a:r>
            <a:r>
              <a:rPr lang="en-US" sz="2400" i="1" u="sng" dirty="0"/>
              <a:t>Make sure the control unit is powered off before connecting the cable</a:t>
            </a:r>
          </a:p>
          <a:p>
            <a:pPr>
              <a:lnSpc>
                <a:spcPct val="80000"/>
              </a:lnSpc>
            </a:pPr>
            <a:r>
              <a:rPr lang="en-US" sz="2400" dirty="0"/>
              <a:t>From the Accessory cable, insert the plug with a blue-color band if the light intensity is to be controlled by the main console*</a:t>
            </a:r>
          </a:p>
          <a:p>
            <a:pPr>
              <a:lnSpc>
                <a:spcPct val="80000"/>
              </a:lnSpc>
              <a:buFont typeface="Wingdings" pitchFamily="2" charset="2"/>
              <a:buNone/>
            </a:pPr>
            <a:endParaRPr lang="en-US" sz="2400" dirty="0"/>
          </a:p>
          <a:p>
            <a:pPr>
              <a:lnSpc>
                <a:spcPct val="80000"/>
              </a:lnSpc>
            </a:pPr>
            <a:endParaRPr lang="en-US" sz="2400" dirty="0"/>
          </a:p>
        </p:txBody>
      </p:sp>
      <p:sp>
        <p:nvSpPr>
          <p:cNvPr id="7" name="Footer Placeholder 4"/>
          <p:cNvSpPr>
            <a:spLocks noGrp="1"/>
          </p:cNvSpPr>
          <p:nvPr>
            <p:ph type="ftr" sz="quarter" idx="10"/>
          </p:nvPr>
        </p:nvSpPr>
        <p:spPr/>
        <p:txBody>
          <a:bodyPr/>
          <a:lstStyle/>
          <a:p>
            <a:r>
              <a:rPr lang="en-US"/>
              <a:t>CID</a:t>
            </a:r>
          </a:p>
        </p:txBody>
      </p:sp>
      <p:sp>
        <p:nvSpPr>
          <p:cNvPr id="8" name="Slide Number Placeholder 5"/>
          <p:cNvSpPr>
            <a:spLocks noGrp="1"/>
          </p:cNvSpPr>
          <p:nvPr>
            <p:ph type="sldNum" sz="quarter" idx="11"/>
          </p:nvPr>
        </p:nvSpPr>
        <p:spPr/>
        <p:txBody>
          <a:bodyPr/>
          <a:lstStyle/>
          <a:p>
            <a:fld id="{72DEBA8E-4A4D-4A4C-AC5B-9D3822FC7077}" type="slidenum">
              <a:rPr lang="en-US"/>
              <a:pPr/>
              <a:t>31</a:t>
            </a:fld>
            <a:endParaRPr lang="en-US"/>
          </a:p>
        </p:txBody>
      </p:sp>
      <p:sp>
        <p:nvSpPr>
          <p:cNvPr id="6" name="Date Placeholder 3"/>
          <p:cNvSpPr>
            <a:spLocks noGrp="1"/>
          </p:cNvSpPr>
          <p:nvPr>
            <p:ph type="dt" sz="half" idx="13"/>
          </p:nvPr>
        </p:nvSpPr>
        <p:spPr/>
        <p:txBody>
          <a:bodyPr/>
          <a:lstStyle/>
          <a:p>
            <a:r>
              <a:rPr lang="en-US"/>
              <a:t>3/12/2009</a:t>
            </a:r>
          </a:p>
        </p:txBody>
      </p:sp>
      <p:pic>
        <p:nvPicPr>
          <p:cNvPr id="467972" name="Picture 47" descr="LA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5769" y="3993507"/>
            <a:ext cx="3128963" cy="2052638"/>
          </a:xfrm>
          <a:prstGeom prst="rect">
            <a:avLst/>
          </a:prstGeom>
          <a:noFill/>
          <a:ln w="9525">
            <a:solidFill>
              <a:srgbClr val="000000"/>
            </a:solidFill>
            <a:miter lim="800000"/>
            <a:headEnd/>
            <a:tailEnd/>
          </a:ln>
          <a:effectLst>
            <a:outerShdw dist="107763" dir="8100000" algn="ctr" rotWithShape="0">
              <a:srgbClr val="000000">
                <a:alpha val="50000"/>
              </a:srgbClr>
            </a:outerShdw>
          </a:effectLst>
          <a:extLst>
            <a:ext uri="{909E8E84-426E-40DD-AFC4-6F175D3DCCD1}">
              <a14:hiddenFill xmlns:a14="http://schemas.microsoft.com/office/drawing/2010/main">
                <a:solidFill>
                  <a:srgbClr val="FFFFFF"/>
                </a:solidFill>
              </a14:hiddenFill>
            </a:ext>
          </a:extLst>
        </p:spPr>
      </p:pic>
      <p:sp>
        <p:nvSpPr>
          <p:cNvPr id="467973" name="Text Box 5"/>
          <p:cNvSpPr txBox="1">
            <a:spLocks noChangeArrowheads="1"/>
          </p:cNvSpPr>
          <p:nvPr/>
        </p:nvSpPr>
        <p:spPr bwMode="auto">
          <a:xfrm>
            <a:off x="1383152" y="4438040"/>
            <a:ext cx="4141788"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3300"/>
                </a:solidFill>
                <a:prstDash val="sysDot"/>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5888" indent="-115888"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en-US" sz="2000" dirty="0">
                <a:latin typeface="Arial" charset="0"/>
              </a:rPr>
              <a:t>*In order to use the main console to control the light intensity, turn the intensity control knob counter-clockwise all the way down during the setup</a:t>
            </a:r>
          </a:p>
        </p:txBody>
      </p:sp>
    </p:spTree>
    <p:extLst>
      <p:ext uri="{BB962C8B-B14F-4D97-AF65-F5344CB8AC3E}">
        <p14:creationId xmlns:p14="http://schemas.microsoft.com/office/powerpoint/2010/main" val="940144878"/>
      </p:ext>
    </p:extLst>
  </p:cSld>
  <p:clrMapOvr>
    <a:masterClrMapping/>
  </p:clrMapOvr>
  <p:transition spd="slow" advClick="0" advTm="8000">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p:txBody>
          <a:bodyPr/>
          <a:lstStyle/>
          <a:p>
            <a:r>
              <a:rPr lang="en-US" sz="4000"/>
              <a:t>Making Measurements with CI-301LA</a:t>
            </a:r>
          </a:p>
        </p:txBody>
      </p:sp>
      <p:sp>
        <p:nvSpPr>
          <p:cNvPr id="471043" name="Rectangle 3"/>
          <p:cNvSpPr>
            <a:spLocks noGrp="1" noChangeArrowheads="1"/>
          </p:cNvSpPr>
          <p:nvPr>
            <p:ph idx="1"/>
          </p:nvPr>
        </p:nvSpPr>
        <p:spPr>
          <a:xfrm>
            <a:off x="457200" y="1493196"/>
            <a:ext cx="8229600" cy="4525963"/>
          </a:xfrm>
        </p:spPr>
        <p:txBody>
          <a:bodyPr/>
          <a:lstStyle/>
          <a:p>
            <a:pPr>
              <a:lnSpc>
                <a:spcPct val="90000"/>
              </a:lnSpc>
            </a:pPr>
            <a:r>
              <a:rPr lang="en-US" sz="2800" dirty="0"/>
              <a:t>Similar procedure as operating the main console </a:t>
            </a:r>
          </a:p>
          <a:p>
            <a:pPr>
              <a:lnSpc>
                <a:spcPct val="90000"/>
              </a:lnSpc>
            </a:pPr>
            <a:r>
              <a:rPr lang="en-US" sz="2800" dirty="0"/>
              <a:t>When using the console to control the light intensity, follow the procedure below</a:t>
            </a:r>
          </a:p>
          <a:p>
            <a:pPr lvl="2">
              <a:lnSpc>
                <a:spcPct val="90000"/>
              </a:lnSpc>
            </a:pPr>
            <a:r>
              <a:rPr lang="en-US" sz="2000" dirty="0"/>
              <a:t>In the “Control  CS, AD, or LA?”, enter the appropriate number for the module used:</a:t>
            </a:r>
          </a:p>
          <a:p>
            <a:pPr lvl="3">
              <a:lnSpc>
                <a:spcPct val="90000"/>
              </a:lnSpc>
            </a:pPr>
            <a:r>
              <a:rPr lang="en-US" sz="1800" dirty="0"/>
              <a:t>CI-510CS – 1</a:t>
            </a:r>
          </a:p>
          <a:p>
            <a:pPr lvl="3">
              <a:lnSpc>
                <a:spcPct val="90000"/>
              </a:lnSpc>
            </a:pPr>
            <a:r>
              <a:rPr lang="en-US" sz="1800" dirty="0"/>
              <a:t>CI-301AD – 2</a:t>
            </a:r>
          </a:p>
          <a:p>
            <a:pPr lvl="3">
              <a:lnSpc>
                <a:spcPct val="90000"/>
              </a:lnSpc>
            </a:pPr>
            <a:r>
              <a:rPr lang="en-US" sz="1800" dirty="0"/>
              <a:t>CI-301LA – 4.    For multiple, add the numbers. Press “Enter” </a:t>
            </a:r>
          </a:p>
          <a:p>
            <a:pPr lvl="2">
              <a:lnSpc>
                <a:spcPct val="90000"/>
              </a:lnSpc>
            </a:pPr>
            <a:r>
              <a:rPr lang="en-US" sz="2000" dirty="0"/>
              <a:t>Enter the desired PAR (0 – 2000 </a:t>
            </a:r>
            <a:r>
              <a:rPr lang="en-US" sz="2000" dirty="0">
                <a:sym typeface="Symbol" pitchFamily="18" charset="2"/>
              </a:rPr>
              <a:t></a:t>
            </a:r>
            <a:r>
              <a:rPr lang="en-US" sz="2000" dirty="0" err="1"/>
              <a:t>mol</a:t>
            </a:r>
            <a:r>
              <a:rPr lang="en-US" sz="2000" dirty="0"/>
              <a:t>/m2s). Press “Enter”. The light should come on at this point if the setup is correct</a:t>
            </a:r>
          </a:p>
          <a:p>
            <a:pPr>
              <a:lnSpc>
                <a:spcPct val="90000"/>
              </a:lnSpc>
            </a:pPr>
            <a:r>
              <a:rPr lang="en-US" sz="2800" dirty="0"/>
              <a:t>When using the control unit to control light intensity, turn on the power will turn the light on</a:t>
            </a:r>
          </a:p>
          <a:p>
            <a:pPr>
              <a:lnSpc>
                <a:spcPct val="90000"/>
              </a:lnSpc>
            </a:pPr>
            <a:endParaRPr lang="en-US" sz="2800" dirty="0"/>
          </a:p>
        </p:txBody>
      </p:sp>
      <p:sp>
        <p:nvSpPr>
          <p:cNvPr id="5" name="Footer Placeholder 4"/>
          <p:cNvSpPr>
            <a:spLocks noGrp="1"/>
          </p:cNvSpPr>
          <p:nvPr>
            <p:ph type="ftr" sz="quarter" idx="10"/>
          </p:nvPr>
        </p:nvSpPr>
        <p:spPr/>
        <p:txBody>
          <a:bodyPr/>
          <a:lstStyle/>
          <a:p>
            <a:r>
              <a:rPr lang="en-US"/>
              <a:t>CID</a:t>
            </a:r>
          </a:p>
        </p:txBody>
      </p:sp>
      <p:sp>
        <p:nvSpPr>
          <p:cNvPr id="6" name="Slide Number Placeholder 5"/>
          <p:cNvSpPr>
            <a:spLocks noGrp="1"/>
          </p:cNvSpPr>
          <p:nvPr>
            <p:ph type="sldNum" sz="quarter" idx="11"/>
          </p:nvPr>
        </p:nvSpPr>
        <p:spPr/>
        <p:txBody>
          <a:bodyPr/>
          <a:lstStyle/>
          <a:p>
            <a:fld id="{A1EA9C44-B8A7-4DD4-B01C-DE09CD6AEA03}" type="slidenum">
              <a:rPr lang="en-US"/>
              <a:pPr/>
              <a:t>32</a:t>
            </a:fld>
            <a:endParaRPr lang="en-US"/>
          </a:p>
        </p:txBody>
      </p:sp>
      <p:sp>
        <p:nvSpPr>
          <p:cNvPr id="4" name="Date Placeholder 3"/>
          <p:cNvSpPr>
            <a:spLocks noGrp="1"/>
          </p:cNvSpPr>
          <p:nvPr>
            <p:ph type="dt" sz="half" idx="13"/>
          </p:nvPr>
        </p:nvSpPr>
        <p:spPr/>
        <p:txBody>
          <a:bodyPr/>
          <a:lstStyle/>
          <a:p>
            <a:r>
              <a:rPr lang="en-US"/>
              <a:t>3/12/2009</a:t>
            </a:r>
          </a:p>
        </p:txBody>
      </p:sp>
    </p:spTree>
    <p:extLst>
      <p:ext uri="{BB962C8B-B14F-4D97-AF65-F5344CB8AC3E}">
        <p14:creationId xmlns:p14="http://schemas.microsoft.com/office/powerpoint/2010/main" val="1113234276"/>
      </p:ext>
    </p:extLst>
  </p:cSld>
  <p:clrMapOvr>
    <a:masterClrMapping/>
  </p:clrMapOvr>
  <p:transition spd="slow" advClick="0" advTm="8000">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Curve: </a:t>
            </a:r>
            <a:r>
              <a:rPr lang="en-US" dirty="0" err="1" smtClean="0"/>
              <a:t>Pn</a:t>
            </a:r>
            <a:r>
              <a:rPr lang="en-US" dirty="0" smtClean="0"/>
              <a:t> vs</a:t>
            </a:r>
            <a:r>
              <a:rPr lang="en-US" dirty="0"/>
              <a:t>. </a:t>
            </a:r>
            <a:r>
              <a:rPr lang="en-US" dirty="0" smtClean="0"/>
              <a:t>PAR</a:t>
            </a:r>
            <a:endParaRPr lang="en-US" dirty="0"/>
          </a:p>
        </p:txBody>
      </p:sp>
      <p:sp>
        <p:nvSpPr>
          <p:cNvPr id="3" name="Content Placeholder 2"/>
          <p:cNvSpPr>
            <a:spLocks noGrp="1"/>
          </p:cNvSpPr>
          <p:nvPr>
            <p:ph idx="1"/>
          </p:nvPr>
        </p:nvSpPr>
        <p:spPr/>
        <p:txBody>
          <a:bodyPr/>
          <a:lstStyle/>
          <a:p>
            <a:r>
              <a:rPr lang="en-US" sz="2800" dirty="0"/>
              <a:t>P</a:t>
            </a:r>
            <a:r>
              <a:rPr lang="en-US" sz="2800" dirty="0" smtClean="0"/>
              <a:t>ress </a:t>
            </a:r>
            <a:r>
              <a:rPr lang="en-US" sz="2800" dirty="0"/>
              <a:t>“L” when measuring photosynthesis </a:t>
            </a:r>
            <a:r>
              <a:rPr lang="en-US" sz="2800" dirty="0" smtClean="0"/>
              <a:t>with CI-301LA being controlled by the CI-340. </a:t>
            </a:r>
          </a:p>
          <a:p>
            <a:r>
              <a:rPr lang="en-US" sz="2800" dirty="0" smtClean="0"/>
              <a:t>L = shift</a:t>
            </a:r>
            <a:r>
              <a:rPr lang="en-US" sz="2800" dirty="0"/>
              <a:t>, shift, </a:t>
            </a:r>
            <a:r>
              <a:rPr lang="en-US" sz="2800" dirty="0" smtClean="0"/>
              <a:t>shift, 4</a:t>
            </a:r>
          </a:p>
          <a:p>
            <a:r>
              <a:rPr lang="en-US" sz="2800" dirty="0" smtClean="0"/>
              <a:t>Prompt to enter </a:t>
            </a:r>
            <a:r>
              <a:rPr lang="en-US" sz="2800" dirty="0"/>
              <a:t>number of steps for light response </a:t>
            </a:r>
            <a:endParaRPr lang="en-US" sz="2800" dirty="0" smtClean="0"/>
          </a:p>
          <a:p>
            <a:r>
              <a:rPr lang="en-US" sz="2800" dirty="0" smtClean="0"/>
              <a:t>CI-340 will control CI-301LA and increase </a:t>
            </a:r>
            <a:r>
              <a:rPr lang="en-US" sz="2800" dirty="0"/>
              <a:t>the light intensity from very low to very high in that number of steps. </a:t>
            </a:r>
            <a:endParaRPr lang="en-US" sz="2800" dirty="0" smtClean="0"/>
          </a:p>
          <a:p>
            <a:r>
              <a:rPr lang="en-US" sz="2800" dirty="0" smtClean="0"/>
              <a:t>Make </a:t>
            </a:r>
            <a:r>
              <a:rPr lang="en-US" sz="2800" dirty="0"/>
              <a:t>sure the intensity knob on </a:t>
            </a:r>
            <a:r>
              <a:rPr lang="en-US" sz="2800"/>
              <a:t>the </a:t>
            </a:r>
            <a:r>
              <a:rPr lang="en-US" sz="2800" smtClean="0"/>
              <a:t>CI-301LA </a:t>
            </a:r>
            <a:r>
              <a:rPr lang="en-US" sz="2800" dirty="0"/>
              <a:t>is turned all the way counterclockwise </a:t>
            </a:r>
            <a:r>
              <a:rPr lang="en-US" sz="2800" dirty="0" smtClean="0"/>
              <a:t> </a:t>
            </a:r>
            <a:endParaRPr lang="en-US" sz="2800" dirty="0"/>
          </a:p>
        </p:txBody>
      </p:sp>
    </p:spTree>
    <p:extLst>
      <p:ext uri="{BB962C8B-B14F-4D97-AF65-F5344CB8AC3E}">
        <p14:creationId xmlns:p14="http://schemas.microsoft.com/office/powerpoint/2010/main" val="1413818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457200" y="118996"/>
            <a:ext cx="8229600" cy="1303337"/>
          </a:xfrm>
        </p:spPr>
        <p:txBody>
          <a:bodyPr/>
          <a:lstStyle/>
          <a:p>
            <a:r>
              <a:rPr lang="en-US" sz="4000" dirty="0" smtClean="0"/>
              <a:t>Using </a:t>
            </a:r>
            <a:r>
              <a:rPr lang="en-US" sz="4000" dirty="0"/>
              <a:t>the Adjustable CO</a:t>
            </a:r>
            <a:r>
              <a:rPr lang="en-US" sz="4000" baseline="-25000" dirty="0"/>
              <a:t>2</a:t>
            </a:r>
            <a:r>
              <a:rPr lang="en-US" sz="4000" dirty="0"/>
              <a:t> &amp; H</a:t>
            </a:r>
            <a:r>
              <a:rPr lang="en-US" sz="4000" baseline="-25000" dirty="0"/>
              <a:t>2</a:t>
            </a:r>
            <a:r>
              <a:rPr lang="en-US" sz="4000" dirty="0"/>
              <a:t>0 Control Module – CI-301AD</a:t>
            </a:r>
          </a:p>
        </p:txBody>
      </p:sp>
      <p:sp>
        <p:nvSpPr>
          <p:cNvPr id="353283" name="Rectangle 3"/>
          <p:cNvSpPr>
            <a:spLocks noGrp="1" noChangeArrowheads="1"/>
          </p:cNvSpPr>
          <p:nvPr>
            <p:ph idx="1"/>
          </p:nvPr>
        </p:nvSpPr>
        <p:spPr>
          <a:xfrm>
            <a:off x="457200" y="1933575"/>
            <a:ext cx="8229600" cy="4192588"/>
          </a:xfrm>
        </p:spPr>
        <p:txBody>
          <a:bodyPr/>
          <a:lstStyle/>
          <a:p>
            <a:r>
              <a:rPr lang="en-US"/>
              <a:t>Lab will cover:</a:t>
            </a:r>
          </a:p>
          <a:p>
            <a:pPr lvl="1"/>
            <a:r>
              <a:rPr lang="en-US"/>
              <a:t>Introduction to CI-301AD</a:t>
            </a:r>
          </a:p>
          <a:p>
            <a:pPr lvl="1"/>
            <a:r>
              <a:rPr lang="en-US"/>
              <a:t>Installing CI-301AD</a:t>
            </a:r>
          </a:p>
          <a:p>
            <a:pPr lvl="1"/>
            <a:r>
              <a:rPr lang="en-US"/>
              <a:t>Making measurements with CI-301AD</a:t>
            </a:r>
          </a:p>
        </p:txBody>
      </p:sp>
      <p:sp>
        <p:nvSpPr>
          <p:cNvPr id="5" name="Footer Placeholder 4"/>
          <p:cNvSpPr>
            <a:spLocks noGrp="1"/>
          </p:cNvSpPr>
          <p:nvPr>
            <p:ph type="ftr" sz="quarter" idx="10"/>
          </p:nvPr>
        </p:nvSpPr>
        <p:spPr/>
        <p:txBody>
          <a:bodyPr/>
          <a:lstStyle/>
          <a:p>
            <a:r>
              <a:rPr lang="en-US"/>
              <a:t>CID</a:t>
            </a:r>
          </a:p>
        </p:txBody>
      </p:sp>
      <p:sp>
        <p:nvSpPr>
          <p:cNvPr id="6" name="Slide Number Placeholder 5"/>
          <p:cNvSpPr>
            <a:spLocks noGrp="1"/>
          </p:cNvSpPr>
          <p:nvPr>
            <p:ph type="sldNum" sz="quarter" idx="11"/>
          </p:nvPr>
        </p:nvSpPr>
        <p:spPr/>
        <p:txBody>
          <a:bodyPr/>
          <a:lstStyle/>
          <a:p>
            <a:fld id="{A2A778CE-1F01-4EC7-9602-8555C1C26092}" type="slidenum">
              <a:rPr lang="en-US"/>
              <a:pPr/>
              <a:t>34</a:t>
            </a:fld>
            <a:endParaRPr lang="en-US"/>
          </a:p>
        </p:txBody>
      </p:sp>
      <p:sp>
        <p:nvSpPr>
          <p:cNvPr id="4" name="Date Placeholder 3"/>
          <p:cNvSpPr>
            <a:spLocks noGrp="1"/>
          </p:cNvSpPr>
          <p:nvPr>
            <p:ph type="dt" sz="half" idx="13"/>
          </p:nvPr>
        </p:nvSpPr>
        <p:spPr/>
        <p:txBody>
          <a:bodyPr/>
          <a:lstStyle/>
          <a:p>
            <a:r>
              <a:rPr lang="en-US"/>
              <a:t>3/12/2009</a:t>
            </a:r>
          </a:p>
        </p:txBody>
      </p:sp>
    </p:spTree>
    <p:extLst>
      <p:ext uri="{BB962C8B-B14F-4D97-AF65-F5344CB8AC3E}">
        <p14:creationId xmlns:p14="http://schemas.microsoft.com/office/powerpoint/2010/main" val="277742729"/>
      </p:ext>
    </p:extLst>
  </p:cSld>
  <p:clrMapOvr>
    <a:masterClrMapping/>
  </p:clrMapOvr>
  <p:transition spd="slow" advClick="0" advTm="8000">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a:xfrm>
            <a:off x="457200" y="274638"/>
            <a:ext cx="8229600" cy="1360487"/>
          </a:xfrm>
        </p:spPr>
        <p:txBody>
          <a:bodyPr/>
          <a:lstStyle/>
          <a:p>
            <a:r>
              <a:rPr lang="en-US"/>
              <a:t>Introduction to CI-301AD</a:t>
            </a:r>
          </a:p>
        </p:txBody>
      </p:sp>
      <p:sp>
        <p:nvSpPr>
          <p:cNvPr id="351238" name="Rectangle 6"/>
          <p:cNvSpPr>
            <a:spLocks noGrp="1" noChangeArrowheads="1"/>
          </p:cNvSpPr>
          <p:nvPr>
            <p:ph idx="1"/>
          </p:nvPr>
        </p:nvSpPr>
        <p:spPr>
          <a:xfrm>
            <a:off x="457200" y="1600200"/>
            <a:ext cx="5705475" cy="4525963"/>
          </a:xfrm>
        </p:spPr>
        <p:txBody>
          <a:bodyPr/>
          <a:lstStyle/>
          <a:p>
            <a:r>
              <a:rPr lang="en-US" sz="2800" dirty="0"/>
              <a:t>The CO</a:t>
            </a:r>
            <a:r>
              <a:rPr lang="en-US" sz="2800" baseline="-25000" dirty="0"/>
              <a:t>2</a:t>
            </a:r>
            <a:r>
              <a:rPr lang="en-US" sz="2800" dirty="0"/>
              <a:t> concentration can be regulated from 0 to 2000 ppm at flow rates up to 0.5 </a:t>
            </a:r>
            <a:r>
              <a:rPr lang="en-US" sz="2800" dirty="0" err="1"/>
              <a:t>lpm</a:t>
            </a:r>
            <a:r>
              <a:rPr lang="en-US" sz="2800" dirty="0"/>
              <a:t> by a CO</a:t>
            </a:r>
            <a:r>
              <a:rPr lang="en-US" sz="2800" baseline="-25000" dirty="0"/>
              <a:t>2</a:t>
            </a:r>
            <a:r>
              <a:rPr lang="en-US" sz="2800" dirty="0"/>
              <a:t> cartridge and soda lime</a:t>
            </a:r>
          </a:p>
          <a:p>
            <a:r>
              <a:rPr lang="en-US" sz="2800" dirty="0" smtClean="0"/>
              <a:t>The </a:t>
            </a:r>
            <a:r>
              <a:rPr lang="en-US" sz="2800" dirty="0"/>
              <a:t>H</a:t>
            </a:r>
            <a:r>
              <a:rPr lang="en-US" sz="2800" baseline="-25000" dirty="0"/>
              <a:t>2</a:t>
            </a:r>
            <a:r>
              <a:rPr lang="en-US" sz="2800" dirty="0"/>
              <a:t>O concentration can be regulated from 5% </a:t>
            </a:r>
            <a:r>
              <a:rPr lang="en-US" sz="2800" dirty="0" smtClean="0"/>
              <a:t>to 20-30% above ambient humidity (up to </a:t>
            </a:r>
            <a:r>
              <a:rPr lang="en-US" sz="2800" dirty="0"/>
              <a:t>95% relative </a:t>
            </a:r>
            <a:r>
              <a:rPr lang="en-US" sz="2800" dirty="0" smtClean="0"/>
              <a:t>humidity) </a:t>
            </a:r>
            <a:r>
              <a:rPr lang="en-US" sz="2800" dirty="0"/>
              <a:t>by water vapor and Silica gel</a:t>
            </a:r>
          </a:p>
          <a:p>
            <a:endParaRPr lang="en-US" sz="2800" dirty="0"/>
          </a:p>
        </p:txBody>
      </p:sp>
      <p:sp>
        <p:nvSpPr>
          <p:cNvPr id="6" name="Footer Placeholder 4"/>
          <p:cNvSpPr>
            <a:spLocks noGrp="1"/>
          </p:cNvSpPr>
          <p:nvPr>
            <p:ph type="ftr" sz="quarter" idx="10"/>
          </p:nvPr>
        </p:nvSpPr>
        <p:spPr/>
        <p:txBody>
          <a:bodyPr/>
          <a:lstStyle/>
          <a:p>
            <a:r>
              <a:rPr lang="en-US"/>
              <a:t>CID</a:t>
            </a:r>
          </a:p>
        </p:txBody>
      </p:sp>
      <p:sp>
        <p:nvSpPr>
          <p:cNvPr id="7" name="Slide Number Placeholder 5"/>
          <p:cNvSpPr>
            <a:spLocks noGrp="1"/>
          </p:cNvSpPr>
          <p:nvPr>
            <p:ph type="sldNum" sz="quarter" idx="11"/>
          </p:nvPr>
        </p:nvSpPr>
        <p:spPr/>
        <p:txBody>
          <a:bodyPr/>
          <a:lstStyle/>
          <a:p>
            <a:fld id="{FD8C5656-2EA7-4088-B53D-ADF8630587AE}" type="slidenum">
              <a:rPr lang="en-US"/>
              <a:pPr/>
              <a:t>35</a:t>
            </a:fld>
            <a:endParaRPr lang="en-US"/>
          </a:p>
        </p:txBody>
      </p:sp>
      <p:sp>
        <p:nvSpPr>
          <p:cNvPr id="5" name="Date Placeholder 3"/>
          <p:cNvSpPr>
            <a:spLocks noGrp="1"/>
          </p:cNvSpPr>
          <p:nvPr>
            <p:ph type="dt" sz="half" idx="13"/>
          </p:nvPr>
        </p:nvSpPr>
        <p:spPr/>
        <p:txBody>
          <a:bodyPr/>
          <a:lstStyle/>
          <a:p>
            <a:r>
              <a:rPr lang="en-US"/>
              <a:t>3/12/2009</a:t>
            </a:r>
          </a:p>
        </p:txBody>
      </p:sp>
      <p:pic>
        <p:nvPicPr>
          <p:cNvPr id="351237" name="Picture 5" descr="SideViewTubes Orig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00" y="1931988"/>
            <a:ext cx="22860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948526"/>
      </p:ext>
    </p:extLst>
  </p:cSld>
  <p:clrMapOvr>
    <a:masterClrMapping/>
  </p:clrMapOvr>
  <p:transition spd="slow" advClick="0" advTm="8000">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a:t>Installing CI-301AD</a:t>
            </a:r>
          </a:p>
        </p:txBody>
      </p:sp>
      <p:sp>
        <p:nvSpPr>
          <p:cNvPr id="468995" name="Rectangle 3"/>
          <p:cNvSpPr>
            <a:spLocks noGrp="1" noChangeArrowheads="1"/>
          </p:cNvSpPr>
          <p:nvPr>
            <p:ph sz="half" idx="1"/>
          </p:nvPr>
        </p:nvSpPr>
        <p:spPr>
          <a:xfrm>
            <a:off x="457200" y="1600200"/>
            <a:ext cx="8313738" cy="1744663"/>
          </a:xfrm>
        </p:spPr>
        <p:txBody>
          <a:bodyPr/>
          <a:lstStyle/>
          <a:p>
            <a:pPr>
              <a:lnSpc>
                <a:spcPct val="80000"/>
              </a:lnSpc>
            </a:pPr>
            <a:r>
              <a:rPr lang="en-US" sz="2400" dirty="0"/>
              <a:t>Before operating the CI-301AD, proper consumable materials need to be added and installed at correct positions</a:t>
            </a:r>
          </a:p>
          <a:p>
            <a:pPr>
              <a:lnSpc>
                <a:spcPct val="80000"/>
              </a:lnSpc>
            </a:pPr>
            <a:r>
              <a:rPr lang="en-US" sz="2400" dirty="0"/>
              <a:t>Connect the “Out” port on the CI-301AD to the “Intake” port on the main console</a:t>
            </a:r>
          </a:p>
        </p:txBody>
      </p:sp>
      <p:sp>
        <p:nvSpPr>
          <p:cNvPr id="468998" name="Rectangle 6"/>
          <p:cNvSpPr>
            <a:spLocks noGrp="1" noChangeArrowheads="1"/>
          </p:cNvSpPr>
          <p:nvPr>
            <p:ph sz="half" idx="2"/>
          </p:nvPr>
        </p:nvSpPr>
        <p:spPr>
          <a:xfrm>
            <a:off x="476656" y="3015304"/>
            <a:ext cx="4706938" cy="3100387"/>
          </a:xfrm>
        </p:spPr>
        <p:txBody>
          <a:bodyPr/>
          <a:lstStyle/>
          <a:p>
            <a:pPr>
              <a:lnSpc>
                <a:spcPct val="80000"/>
              </a:lnSpc>
            </a:pPr>
            <a:r>
              <a:rPr lang="en-US" sz="2400" dirty="0"/>
              <a:t>Turn on the power and purge the system with pure CO</a:t>
            </a:r>
            <a:r>
              <a:rPr lang="en-US" sz="2400" baseline="-25000" dirty="0"/>
              <a:t>2</a:t>
            </a:r>
            <a:r>
              <a:rPr lang="en-US" sz="2400" dirty="0"/>
              <a:t> for 5-10 min before using</a:t>
            </a:r>
          </a:p>
          <a:p>
            <a:pPr>
              <a:lnSpc>
                <a:spcPct val="80000"/>
              </a:lnSpc>
            </a:pPr>
            <a:r>
              <a:rPr lang="en-US" sz="2400" dirty="0"/>
              <a:t>Adjust the H</a:t>
            </a:r>
            <a:r>
              <a:rPr lang="en-US" sz="2400" baseline="-25000" dirty="0"/>
              <a:t>2</a:t>
            </a:r>
            <a:r>
              <a:rPr lang="en-US" sz="2400" dirty="0"/>
              <a:t>O and CO</a:t>
            </a:r>
            <a:r>
              <a:rPr lang="en-US" sz="2400" baseline="-25000" dirty="0"/>
              <a:t>2</a:t>
            </a:r>
            <a:r>
              <a:rPr lang="en-US" sz="2400" dirty="0"/>
              <a:t> concentration. If concentration is to be remotely controlled, the CO</a:t>
            </a:r>
            <a:r>
              <a:rPr lang="en-US" sz="2400" baseline="-25000" dirty="0"/>
              <a:t>2</a:t>
            </a:r>
            <a:r>
              <a:rPr lang="en-US" sz="2400" dirty="0"/>
              <a:t> knob should be turned </a:t>
            </a:r>
            <a:r>
              <a:rPr lang="en-US" sz="2400" u="sng" dirty="0"/>
              <a:t>counterclockwise</a:t>
            </a:r>
            <a:r>
              <a:rPr lang="en-US" sz="2400" dirty="0"/>
              <a:t> and the H</a:t>
            </a:r>
            <a:r>
              <a:rPr lang="en-US" sz="2400" baseline="-25000" dirty="0"/>
              <a:t>2</a:t>
            </a:r>
            <a:r>
              <a:rPr lang="en-US" sz="2400" dirty="0"/>
              <a:t>O knob </a:t>
            </a:r>
            <a:r>
              <a:rPr lang="en-US" sz="2400" u="sng" dirty="0"/>
              <a:t>clockwise</a:t>
            </a:r>
            <a:endParaRPr lang="en-US" sz="2400" u="sng" baseline="-25000" dirty="0"/>
          </a:p>
        </p:txBody>
      </p:sp>
      <p:sp>
        <p:nvSpPr>
          <p:cNvPr id="7" name="Footer Placeholder 5"/>
          <p:cNvSpPr>
            <a:spLocks noGrp="1"/>
          </p:cNvSpPr>
          <p:nvPr>
            <p:ph type="ftr" sz="quarter" idx="10"/>
          </p:nvPr>
        </p:nvSpPr>
        <p:spPr/>
        <p:txBody>
          <a:bodyPr/>
          <a:lstStyle/>
          <a:p>
            <a:r>
              <a:rPr lang="en-US"/>
              <a:t>CID</a:t>
            </a:r>
          </a:p>
        </p:txBody>
      </p:sp>
      <p:sp>
        <p:nvSpPr>
          <p:cNvPr id="8" name="Slide Number Placeholder 6"/>
          <p:cNvSpPr>
            <a:spLocks noGrp="1"/>
          </p:cNvSpPr>
          <p:nvPr>
            <p:ph type="sldNum" sz="quarter" idx="11"/>
          </p:nvPr>
        </p:nvSpPr>
        <p:spPr/>
        <p:txBody>
          <a:bodyPr/>
          <a:lstStyle/>
          <a:p>
            <a:fld id="{112F905A-D227-4CC3-BC5F-DE2266E107BA}" type="slidenum">
              <a:rPr lang="en-US"/>
              <a:pPr/>
              <a:t>36</a:t>
            </a:fld>
            <a:endParaRPr lang="en-US"/>
          </a:p>
        </p:txBody>
      </p:sp>
      <p:sp>
        <p:nvSpPr>
          <p:cNvPr id="6" name="Date Placeholder 4"/>
          <p:cNvSpPr>
            <a:spLocks noGrp="1"/>
          </p:cNvSpPr>
          <p:nvPr>
            <p:ph type="dt" sz="half" idx="13"/>
          </p:nvPr>
        </p:nvSpPr>
        <p:spPr/>
        <p:txBody>
          <a:bodyPr/>
          <a:lstStyle/>
          <a:p>
            <a:r>
              <a:rPr lang="en-US"/>
              <a:t>3/12/2009</a:t>
            </a:r>
          </a:p>
        </p:txBody>
      </p:sp>
      <p:pic>
        <p:nvPicPr>
          <p:cNvPr id="468996" name="Picture 4" descr="CI301AD 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5900" y="2869389"/>
            <a:ext cx="3473450" cy="30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981713"/>
      </p:ext>
    </p:extLst>
  </p:cSld>
  <p:clrMapOvr>
    <a:masterClrMapping/>
  </p:clrMapOvr>
  <p:transition spd="slow" advClick="0" advTm="8000">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p:txBody>
          <a:bodyPr/>
          <a:lstStyle/>
          <a:p>
            <a:r>
              <a:rPr lang="en-US" sz="4000"/>
              <a:t>Making Measurements with CI-301AD </a:t>
            </a:r>
          </a:p>
        </p:txBody>
      </p:sp>
      <p:sp>
        <p:nvSpPr>
          <p:cNvPr id="474115" name="Rectangle 3"/>
          <p:cNvSpPr>
            <a:spLocks noGrp="1" noChangeArrowheads="1"/>
          </p:cNvSpPr>
          <p:nvPr>
            <p:ph idx="1"/>
          </p:nvPr>
        </p:nvSpPr>
        <p:spPr/>
        <p:txBody>
          <a:bodyPr/>
          <a:lstStyle/>
          <a:p>
            <a:r>
              <a:rPr lang="en-US"/>
              <a:t>Enter a flow rate less than 0.5 lpm </a:t>
            </a:r>
          </a:p>
          <a:p>
            <a:r>
              <a:rPr lang="en-US"/>
              <a:t>When using the console to control the CO</a:t>
            </a:r>
            <a:r>
              <a:rPr lang="en-US" baseline="-25000"/>
              <a:t>2</a:t>
            </a:r>
            <a:r>
              <a:rPr lang="en-US"/>
              <a:t>/H</a:t>
            </a:r>
            <a:r>
              <a:rPr lang="en-US" baseline="-25000"/>
              <a:t>2</a:t>
            </a:r>
            <a:r>
              <a:rPr lang="en-US"/>
              <a:t>O concentration, follow the procedure below</a:t>
            </a:r>
          </a:p>
          <a:p>
            <a:pPr lvl="2"/>
            <a:r>
              <a:rPr lang="en-US"/>
              <a:t>In the “Control  CS, AD, or LA?” enter a proper number corresponding to the modules used. Press “Enter”</a:t>
            </a:r>
          </a:p>
          <a:p>
            <a:pPr lvl="2"/>
            <a:r>
              <a:rPr lang="en-US"/>
              <a:t>Enter the desired concentration of CO</a:t>
            </a:r>
            <a:r>
              <a:rPr lang="en-US" baseline="-25000"/>
              <a:t>2</a:t>
            </a:r>
            <a:r>
              <a:rPr lang="en-US"/>
              <a:t> (0 – 2000ppm) and/or H</a:t>
            </a:r>
            <a:r>
              <a:rPr lang="en-US" baseline="-25000"/>
              <a:t>2</a:t>
            </a:r>
            <a:r>
              <a:rPr lang="en-US"/>
              <a:t>O (5%-95% RH). Press “Enter”</a:t>
            </a:r>
          </a:p>
        </p:txBody>
      </p:sp>
      <p:sp>
        <p:nvSpPr>
          <p:cNvPr id="5" name="Footer Placeholder 4"/>
          <p:cNvSpPr>
            <a:spLocks noGrp="1"/>
          </p:cNvSpPr>
          <p:nvPr>
            <p:ph type="ftr" sz="quarter" idx="10"/>
          </p:nvPr>
        </p:nvSpPr>
        <p:spPr/>
        <p:txBody>
          <a:bodyPr/>
          <a:lstStyle/>
          <a:p>
            <a:r>
              <a:rPr lang="en-US"/>
              <a:t>CID</a:t>
            </a:r>
          </a:p>
        </p:txBody>
      </p:sp>
      <p:sp>
        <p:nvSpPr>
          <p:cNvPr id="6" name="Slide Number Placeholder 5"/>
          <p:cNvSpPr>
            <a:spLocks noGrp="1"/>
          </p:cNvSpPr>
          <p:nvPr>
            <p:ph type="sldNum" sz="quarter" idx="11"/>
          </p:nvPr>
        </p:nvSpPr>
        <p:spPr/>
        <p:txBody>
          <a:bodyPr/>
          <a:lstStyle/>
          <a:p>
            <a:fld id="{5D5D7C09-D085-4EFD-9271-F5A46EE1E614}" type="slidenum">
              <a:rPr lang="en-US"/>
              <a:pPr/>
              <a:t>37</a:t>
            </a:fld>
            <a:endParaRPr lang="en-US"/>
          </a:p>
        </p:txBody>
      </p:sp>
      <p:sp>
        <p:nvSpPr>
          <p:cNvPr id="4" name="Date Placeholder 3"/>
          <p:cNvSpPr>
            <a:spLocks noGrp="1"/>
          </p:cNvSpPr>
          <p:nvPr>
            <p:ph type="dt" sz="half" idx="13"/>
          </p:nvPr>
        </p:nvSpPr>
        <p:spPr/>
        <p:txBody>
          <a:bodyPr/>
          <a:lstStyle/>
          <a:p>
            <a:r>
              <a:rPr lang="en-US"/>
              <a:t>3/12/2009</a:t>
            </a:r>
          </a:p>
        </p:txBody>
      </p:sp>
    </p:spTree>
    <p:extLst>
      <p:ext uri="{BB962C8B-B14F-4D97-AF65-F5344CB8AC3E}">
        <p14:creationId xmlns:p14="http://schemas.microsoft.com/office/powerpoint/2010/main" val="3356020736"/>
      </p:ext>
    </p:extLst>
  </p:cSld>
  <p:clrMapOvr>
    <a:masterClrMapping/>
  </p:clrMapOvr>
  <p:transition spd="slow" advClick="0" advTm="8000">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Curve: </a:t>
            </a:r>
            <a:r>
              <a:rPr lang="en-US" dirty="0" err="1" smtClean="0"/>
              <a:t>Pn</a:t>
            </a:r>
            <a:r>
              <a:rPr lang="en-US" dirty="0" smtClean="0"/>
              <a:t> vs. CO2</a:t>
            </a:r>
            <a:endParaRPr lang="en-US" dirty="0"/>
          </a:p>
        </p:txBody>
      </p:sp>
      <p:sp>
        <p:nvSpPr>
          <p:cNvPr id="3" name="Content Placeholder 2"/>
          <p:cNvSpPr>
            <a:spLocks noGrp="1"/>
          </p:cNvSpPr>
          <p:nvPr>
            <p:ph idx="1"/>
          </p:nvPr>
        </p:nvSpPr>
        <p:spPr>
          <a:xfrm>
            <a:off x="457200" y="1417638"/>
            <a:ext cx="8229600" cy="4525963"/>
          </a:xfrm>
        </p:spPr>
        <p:txBody>
          <a:bodyPr/>
          <a:lstStyle/>
          <a:p>
            <a:r>
              <a:rPr lang="en-US" sz="2800" dirty="0" smtClean="0"/>
              <a:t>Press </a:t>
            </a:r>
            <a:r>
              <a:rPr lang="en-US" sz="2800" dirty="0"/>
              <a:t>“C” (shift, shift, shift, 1) when measuring </a:t>
            </a:r>
            <a:r>
              <a:rPr lang="en-US" sz="2800" dirty="0" smtClean="0"/>
              <a:t>photosynthesis </a:t>
            </a:r>
            <a:r>
              <a:rPr lang="en-US" sz="2800" dirty="0"/>
              <a:t>with </a:t>
            </a:r>
            <a:r>
              <a:rPr lang="en-US" sz="2800" dirty="0" smtClean="0"/>
              <a:t>CI-301AD </a:t>
            </a:r>
            <a:r>
              <a:rPr lang="en-US" sz="2800" dirty="0"/>
              <a:t>being controlled by the CI-340</a:t>
            </a:r>
            <a:endParaRPr lang="en-US" sz="2800" dirty="0" smtClean="0"/>
          </a:p>
          <a:p>
            <a:r>
              <a:rPr lang="en-US" sz="2800" dirty="0" smtClean="0"/>
              <a:t>Prompt </a:t>
            </a:r>
            <a:r>
              <a:rPr lang="en-US" sz="2800" dirty="0"/>
              <a:t>to enter step size to make the CO2 adjustments </a:t>
            </a:r>
            <a:endParaRPr lang="en-US" sz="2800" dirty="0" smtClean="0"/>
          </a:p>
          <a:p>
            <a:r>
              <a:rPr lang="en-US" sz="2800" dirty="0" smtClean="0"/>
              <a:t>CI-340 </a:t>
            </a:r>
            <a:r>
              <a:rPr lang="en-US" sz="2800" dirty="0"/>
              <a:t>will control </a:t>
            </a:r>
            <a:r>
              <a:rPr lang="en-US" sz="2800" dirty="0" smtClean="0"/>
              <a:t>CI-301AD </a:t>
            </a:r>
            <a:r>
              <a:rPr lang="en-US" sz="2800" dirty="0"/>
              <a:t>and slowly step from the lower limit to the upper limit, using approximately the specified step size. </a:t>
            </a:r>
            <a:endParaRPr lang="en-US" sz="2800" dirty="0" smtClean="0"/>
          </a:p>
          <a:p>
            <a:r>
              <a:rPr lang="en-US" sz="2800" dirty="0" smtClean="0"/>
              <a:t>Make </a:t>
            </a:r>
            <a:r>
              <a:rPr lang="en-US" sz="2800" dirty="0"/>
              <a:t>sure the intensity knob on the </a:t>
            </a:r>
            <a:r>
              <a:rPr lang="en-US" sz="2800" dirty="0" smtClean="0"/>
              <a:t>CI-301AD is </a:t>
            </a:r>
            <a:r>
              <a:rPr lang="en-US" sz="2800" dirty="0"/>
              <a:t>turned all the way counterclockwise  </a:t>
            </a:r>
          </a:p>
          <a:p>
            <a:endParaRPr lang="en-US" dirty="0"/>
          </a:p>
          <a:p>
            <a:pPr marL="0" indent="0">
              <a:buNone/>
            </a:pPr>
            <a:endParaRPr lang="en-US" dirty="0"/>
          </a:p>
        </p:txBody>
      </p:sp>
    </p:spTree>
    <p:extLst>
      <p:ext uri="{BB962C8B-B14F-4D97-AF65-F5344CB8AC3E}">
        <p14:creationId xmlns:p14="http://schemas.microsoft.com/office/powerpoint/2010/main" val="4936641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p:txBody>
          <a:bodyPr/>
          <a:lstStyle/>
          <a:p>
            <a:r>
              <a:rPr lang="en-US" sz="4000" dirty="0" smtClean="0"/>
              <a:t>Using </a:t>
            </a:r>
            <a:r>
              <a:rPr lang="en-US" sz="4000" dirty="0"/>
              <a:t>the Temperature Control Module, CI-510CS</a:t>
            </a:r>
          </a:p>
        </p:txBody>
      </p:sp>
      <p:sp>
        <p:nvSpPr>
          <p:cNvPr id="357379" name="Rectangle 3"/>
          <p:cNvSpPr>
            <a:spLocks noGrp="1" noChangeArrowheads="1"/>
          </p:cNvSpPr>
          <p:nvPr>
            <p:ph idx="1"/>
          </p:nvPr>
        </p:nvSpPr>
        <p:spPr/>
        <p:txBody>
          <a:bodyPr/>
          <a:lstStyle/>
          <a:p>
            <a:r>
              <a:rPr lang="en-US"/>
              <a:t>Lab will cover:</a:t>
            </a:r>
          </a:p>
          <a:p>
            <a:pPr lvl="1"/>
            <a:r>
              <a:rPr lang="en-US"/>
              <a:t>Introduction to CI-510CS</a:t>
            </a:r>
          </a:p>
          <a:p>
            <a:pPr lvl="1"/>
            <a:r>
              <a:rPr lang="en-US"/>
              <a:t>Installing CI-510CS</a:t>
            </a:r>
          </a:p>
          <a:p>
            <a:pPr lvl="1"/>
            <a:r>
              <a:rPr lang="en-US"/>
              <a:t>Making measurements</a:t>
            </a:r>
          </a:p>
        </p:txBody>
      </p:sp>
      <p:sp>
        <p:nvSpPr>
          <p:cNvPr id="5" name="Footer Placeholder 4"/>
          <p:cNvSpPr>
            <a:spLocks noGrp="1"/>
          </p:cNvSpPr>
          <p:nvPr>
            <p:ph type="ftr" sz="quarter" idx="10"/>
          </p:nvPr>
        </p:nvSpPr>
        <p:spPr/>
        <p:txBody>
          <a:bodyPr/>
          <a:lstStyle/>
          <a:p>
            <a:r>
              <a:rPr lang="en-US"/>
              <a:t>CID</a:t>
            </a:r>
          </a:p>
        </p:txBody>
      </p:sp>
      <p:sp>
        <p:nvSpPr>
          <p:cNvPr id="6" name="Slide Number Placeholder 5"/>
          <p:cNvSpPr>
            <a:spLocks noGrp="1"/>
          </p:cNvSpPr>
          <p:nvPr>
            <p:ph type="sldNum" sz="quarter" idx="11"/>
          </p:nvPr>
        </p:nvSpPr>
        <p:spPr/>
        <p:txBody>
          <a:bodyPr/>
          <a:lstStyle/>
          <a:p>
            <a:fld id="{C0339DF1-4538-4C33-9E2A-ADD65C79A63F}" type="slidenum">
              <a:rPr lang="en-US"/>
              <a:pPr/>
              <a:t>39</a:t>
            </a:fld>
            <a:endParaRPr lang="en-US"/>
          </a:p>
        </p:txBody>
      </p:sp>
      <p:sp>
        <p:nvSpPr>
          <p:cNvPr id="4" name="Date Placeholder 3"/>
          <p:cNvSpPr>
            <a:spLocks noGrp="1"/>
          </p:cNvSpPr>
          <p:nvPr>
            <p:ph type="dt" sz="half" idx="13"/>
          </p:nvPr>
        </p:nvSpPr>
        <p:spPr/>
        <p:txBody>
          <a:bodyPr/>
          <a:lstStyle/>
          <a:p>
            <a:r>
              <a:rPr lang="en-US"/>
              <a:t>3/12/2009</a:t>
            </a:r>
          </a:p>
        </p:txBody>
      </p:sp>
    </p:spTree>
    <p:extLst>
      <p:ext uri="{BB962C8B-B14F-4D97-AF65-F5344CB8AC3E}">
        <p14:creationId xmlns:p14="http://schemas.microsoft.com/office/powerpoint/2010/main" val="88556784"/>
      </p:ext>
    </p:extLst>
  </p:cSld>
  <p:clrMapOvr>
    <a:masterClrMapping/>
  </p:clrMapOvr>
  <p:transition spd="slow" advClick="0" advTm="8000">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cid-inc.com/media/distributorsforum/images/ci-340/large/ci-340-b-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234" y="526745"/>
            <a:ext cx="7620000" cy="507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6009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p:txBody>
          <a:bodyPr/>
          <a:lstStyle/>
          <a:p>
            <a:r>
              <a:rPr lang="en-US" dirty="0"/>
              <a:t>Introduction to CI-510CS</a:t>
            </a:r>
          </a:p>
        </p:txBody>
      </p:sp>
      <p:sp>
        <p:nvSpPr>
          <p:cNvPr id="479237" name="Rectangle 5"/>
          <p:cNvSpPr>
            <a:spLocks noGrp="1" noChangeArrowheads="1"/>
          </p:cNvSpPr>
          <p:nvPr>
            <p:ph idx="1"/>
          </p:nvPr>
        </p:nvSpPr>
        <p:spPr>
          <a:xfrm>
            <a:off x="622300" y="1422400"/>
            <a:ext cx="7924800" cy="4525963"/>
          </a:xfrm>
        </p:spPr>
        <p:txBody>
          <a:bodyPr/>
          <a:lstStyle/>
          <a:p>
            <a:r>
              <a:rPr lang="en-US" dirty="0"/>
              <a:t>CI-510CS consists of a </a:t>
            </a:r>
            <a:r>
              <a:rPr lang="en-US" dirty="0" err="1"/>
              <a:t>peltier</a:t>
            </a:r>
            <a:r>
              <a:rPr lang="en-US" dirty="0"/>
              <a:t> thermoelectric heat pump and a cooling water reservoir </a:t>
            </a:r>
          </a:p>
          <a:p>
            <a:r>
              <a:rPr lang="en-US" dirty="0"/>
              <a:t>Temperature control range is </a:t>
            </a:r>
            <a:r>
              <a:rPr lang="en-US" dirty="0">
                <a:cs typeface="Arial" charset="0"/>
              </a:rPr>
              <a:t>± 25</a:t>
            </a:r>
            <a:r>
              <a:rPr lang="en-US" dirty="0">
                <a:cs typeface="Arial" charset="0"/>
                <a:sym typeface="Symbol" pitchFamily="18" charset="2"/>
              </a:rPr>
              <a:t>C from the ambient temperature</a:t>
            </a:r>
          </a:p>
        </p:txBody>
      </p:sp>
      <p:sp>
        <p:nvSpPr>
          <p:cNvPr id="8" name="Footer Placeholder 4"/>
          <p:cNvSpPr>
            <a:spLocks noGrp="1"/>
          </p:cNvSpPr>
          <p:nvPr>
            <p:ph type="ftr" sz="quarter" idx="10"/>
          </p:nvPr>
        </p:nvSpPr>
        <p:spPr/>
        <p:txBody>
          <a:bodyPr/>
          <a:lstStyle/>
          <a:p>
            <a:r>
              <a:rPr lang="en-US"/>
              <a:t>CID</a:t>
            </a:r>
          </a:p>
        </p:txBody>
      </p:sp>
      <p:sp>
        <p:nvSpPr>
          <p:cNvPr id="9" name="Slide Number Placeholder 5"/>
          <p:cNvSpPr>
            <a:spLocks noGrp="1"/>
          </p:cNvSpPr>
          <p:nvPr>
            <p:ph type="sldNum" sz="quarter" idx="11"/>
          </p:nvPr>
        </p:nvSpPr>
        <p:spPr/>
        <p:txBody>
          <a:bodyPr/>
          <a:lstStyle/>
          <a:p>
            <a:fld id="{4E6005C3-D957-47D5-922B-4C64C0A49137}" type="slidenum">
              <a:rPr lang="en-US"/>
              <a:pPr/>
              <a:t>40</a:t>
            </a:fld>
            <a:endParaRPr lang="en-US"/>
          </a:p>
        </p:txBody>
      </p:sp>
      <p:sp>
        <p:nvSpPr>
          <p:cNvPr id="7" name="Date Placeholder 3"/>
          <p:cNvSpPr>
            <a:spLocks noGrp="1"/>
          </p:cNvSpPr>
          <p:nvPr>
            <p:ph type="dt" sz="half" idx="13"/>
          </p:nvPr>
        </p:nvSpPr>
        <p:spPr/>
        <p:txBody>
          <a:bodyPr/>
          <a:lstStyle/>
          <a:p>
            <a:r>
              <a:rPr lang="en-US"/>
              <a:t>3/12/2009</a:t>
            </a:r>
          </a:p>
        </p:txBody>
      </p:sp>
      <p:sp>
        <p:nvSpPr>
          <p:cNvPr id="479236" name="Rectangle 4"/>
          <p:cNvSpPr>
            <a:spLocks noChangeArrowheads="1"/>
          </p:cNvSpPr>
          <p:nvPr/>
        </p:nvSpPr>
        <p:spPr bwMode="auto">
          <a:xfrm>
            <a:off x="0" y="1681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479238" name="Picture 6" descr="CS1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547" y="3540024"/>
            <a:ext cx="4546600" cy="1946275"/>
          </a:xfrm>
          <a:prstGeom prst="rect">
            <a:avLst/>
          </a:prstGeom>
          <a:noFill/>
          <a:extLst>
            <a:ext uri="{909E8E84-426E-40DD-AFC4-6F175D3DCCD1}">
              <a14:hiddenFill xmlns:a14="http://schemas.microsoft.com/office/drawing/2010/main">
                <a:solidFill>
                  <a:srgbClr val="FFFFFF"/>
                </a:solidFill>
              </a14:hiddenFill>
            </a:ext>
          </a:extLst>
        </p:spPr>
      </p:pic>
      <p:pic>
        <p:nvPicPr>
          <p:cNvPr id="47923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3006" y="3517799"/>
            <a:ext cx="2859087"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5532825"/>
      </p:ext>
    </p:extLst>
  </p:cSld>
  <p:clrMapOvr>
    <a:masterClrMapping/>
  </p:clrMapOvr>
  <p:transition spd="slow" advClick="0" advTm="8000">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p:txBody>
          <a:bodyPr/>
          <a:lstStyle/>
          <a:p>
            <a:r>
              <a:rPr lang="en-US"/>
              <a:t>Installing CI-510CS</a:t>
            </a:r>
          </a:p>
        </p:txBody>
      </p:sp>
      <p:sp>
        <p:nvSpPr>
          <p:cNvPr id="481283" name="Rectangle 3"/>
          <p:cNvSpPr>
            <a:spLocks noGrp="1" noChangeArrowheads="1"/>
          </p:cNvSpPr>
          <p:nvPr>
            <p:ph idx="1"/>
          </p:nvPr>
        </p:nvSpPr>
        <p:spPr/>
        <p:txBody>
          <a:bodyPr/>
          <a:lstStyle/>
          <a:p>
            <a:r>
              <a:rPr lang="en-US" sz="2800" dirty="0"/>
              <a:t>Fill the reservoir with distilled water</a:t>
            </a:r>
          </a:p>
          <a:p>
            <a:pPr lvl="1"/>
            <a:r>
              <a:rPr lang="en-US" sz="2400" dirty="0"/>
              <a:t>Connect a hose to the “IN” fitting on the controller</a:t>
            </a:r>
          </a:p>
          <a:p>
            <a:pPr lvl="1"/>
            <a:r>
              <a:rPr lang="en-US" sz="2400" dirty="0"/>
              <a:t>Connect one end of the cooling unit to the “OUT” fitting on the controller, and the other end to the hose with a connector</a:t>
            </a:r>
          </a:p>
          <a:p>
            <a:pPr lvl="1"/>
            <a:r>
              <a:rPr lang="en-US" sz="2400" dirty="0"/>
              <a:t>Put both free-end hoses into a distilled water bath</a:t>
            </a:r>
          </a:p>
        </p:txBody>
      </p:sp>
      <p:sp>
        <p:nvSpPr>
          <p:cNvPr id="7" name="Footer Placeholder 4"/>
          <p:cNvSpPr>
            <a:spLocks noGrp="1"/>
          </p:cNvSpPr>
          <p:nvPr>
            <p:ph type="ftr" sz="quarter" idx="10"/>
          </p:nvPr>
        </p:nvSpPr>
        <p:spPr/>
        <p:txBody>
          <a:bodyPr/>
          <a:lstStyle/>
          <a:p>
            <a:r>
              <a:rPr lang="en-US"/>
              <a:t>CID</a:t>
            </a:r>
          </a:p>
        </p:txBody>
      </p:sp>
      <p:sp>
        <p:nvSpPr>
          <p:cNvPr id="8" name="Slide Number Placeholder 5"/>
          <p:cNvSpPr>
            <a:spLocks noGrp="1"/>
          </p:cNvSpPr>
          <p:nvPr>
            <p:ph type="sldNum" sz="quarter" idx="11"/>
          </p:nvPr>
        </p:nvSpPr>
        <p:spPr/>
        <p:txBody>
          <a:bodyPr/>
          <a:lstStyle/>
          <a:p>
            <a:fld id="{E8A4875D-D393-4ECB-9FCB-D2A06CF9D834}" type="slidenum">
              <a:rPr lang="en-US"/>
              <a:pPr/>
              <a:t>41</a:t>
            </a:fld>
            <a:endParaRPr lang="en-US"/>
          </a:p>
        </p:txBody>
      </p:sp>
      <p:sp>
        <p:nvSpPr>
          <p:cNvPr id="6" name="Date Placeholder 3"/>
          <p:cNvSpPr>
            <a:spLocks noGrp="1"/>
          </p:cNvSpPr>
          <p:nvPr>
            <p:ph type="dt" sz="half" idx="13"/>
          </p:nvPr>
        </p:nvSpPr>
        <p:spPr/>
        <p:txBody>
          <a:bodyPr/>
          <a:lstStyle/>
          <a:p>
            <a:r>
              <a:rPr lang="en-US"/>
              <a:t>3/12/2009</a:t>
            </a:r>
          </a:p>
        </p:txBody>
      </p:sp>
      <p:pic>
        <p:nvPicPr>
          <p:cNvPr id="4812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4187" y="4183643"/>
            <a:ext cx="2554287" cy="175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286" name="Rectangle 6"/>
          <p:cNvSpPr>
            <a:spLocks noChangeArrowheads="1"/>
          </p:cNvSpPr>
          <p:nvPr/>
        </p:nvSpPr>
        <p:spPr bwMode="auto">
          <a:xfrm>
            <a:off x="535023" y="4021718"/>
            <a:ext cx="4706938" cy="191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lgn="l">
              <a:spcBef>
                <a:spcPct val="20000"/>
              </a:spcBef>
              <a:buSzPct val="75000"/>
              <a:buFont typeface="Arial" pitchFamily="34" charset="0"/>
              <a:buChar char="•"/>
            </a:pPr>
            <a:r>
              <a:rPr lang="en-US" sz="2800" dirty="0">
                <a:latin typeface="+mn-lt"/>
              </a:rPr>
              <a:t>Turn the power on and observe the water flow. Once no air bubbles </a:t>
            </a:r>
            <a:r>
              <a:rPr lang="en-US" sz="2800" dirty="0" smtClean="0">
                <a:latin typeface="+mn-lt"/>
              </a:rPr>
              <a:t>in </a:t>
            </a:r>
            <a:r>
              <a:rPr lang="en-US" sz="2800" dirty="0">
                <a:latin typeface="+mn-lt"/>
              </a:rPr>
              <a:t>the hoses, turn off the </a:t>
            </a:r>
            <a:r>
              <a:rPr lang="en-US" sz="2800" dirty="0" smtClean="0">
                <a:latin typeface="+mn-lt"/>
              </a:rPr>
              <a:t>power.</a:t>
            </a:r>
            <a:endParaRPr lang="en-US" sz="2800" dirty="0">
              <a:latin typeface="+mn-lt"/>
            </a:endParaRPr>
          </a:p>
        </p:txBody>
      </p:sp>
    </p:spTree>
    <p:extLst>
      <p:ext uri="{BB962C8B-B14F-4D97-AF65-F5344CB8AC3E}">
        <p14:creationId xmlns:p14="http://schemas.microsoft.com/office/powerpoint/2010/main" val="3864457744"/>
      </p:ext>
    </p:extLst>
  </p:cSld>
  <p:clrMapOvr>
    <a:masterClrMapping/>
  </p:clrMapOvr>
  <p:transition spd="slow" advClick="0" advTm="8000">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p:txBody>
          <a:bodyPr/>
          <a:lstStyle/>
          <a:p>
            <a:r>
              <a:rPr lang="en-US"/>
              <a:t>Installing CI-510CS – Continued</a:t>
            </a:r>
          </a:p>
        </p:txBody>
      </p:sp>
      <p:sp>
        <p:nvSpPr>
          <p:cNvPr id="482307" name="Rectangle 3"/>
          <p:cNvSpPr>
            <a:spLocks noGrp="1" noChangeArrowheads="1"/>
          </p:cNvSpPr>
          <p:nvPr>
            <p:ph idx="1"/>
          </p:nvPr>
        </p:nvSpPr>
        <p:spPr>
          <a:xfrm>
            <a:off x="381000" y="1442395"/>
            <a:ext cx="8499475" cy="4525963"/>
          </a:xfrm>
        </p:spPr>
        <p:txBody>
          <a:bodyPr/>
          <a:lstStyle/>
          <a:p>
            <a:r>
              <a:rPr lang="en-US" sz="2800" dirty="0"/>
              <a:t>Detach both free end hoses from the “IN” fitting and one end of the cooling unit. Attach the free hose of the cooling unit to the “IN” fitting</a:t>
            </a:r>
          </a:p>
          <a:p>
            <a:pPr>
              <a:lnSpc>
                <a:spcPct val="80000"/>
              </a:lnSpc>
            </a:pPr>
            <a:r>
              <a:rPr lang="en-US" sz="2800" dirty="0"/>
              <a:t>Connect the five-pin electrical connector to the controller</a:t>
            </a:r>
            <a:endParaRPr lang="en-US" sz="2400" dirty="0"/>
          </a:p>
          <a:p>
            <a:r>
              <a:rPr lang="en-US" sz="2800" dirty="0"/>
              <a:t>Attach the cooling unit to the leaf chamber</a:t>
            </a:r>
          </a:p>
          <a:p>
            <a:r>
              <a:rPr lang="en-US" sz="2800" dirty="0"/>
              <a:t>Turn the control knob counterclockwise all the way to end before powering on</a:t>
            </a:r>
          </a:p>
          <a:p>
            <a:pPr lvl="1">
              <a:buFont typeface="Wingdings" pitchFamily="2" charset="2"/>
              <a:buNone/>
            </a:pPr>
            <a:r>
              <a:rPr lang="en-US" sz="2400" dirty="0"/>
              <a:t>* The </a:t>
            </a:r>
            <a:r>
              <a:rPr lang="en-US" sz="2400" dirty="0" err="1"/>
              <a:t>peltier</a:t>
            </a:r>
            <a:r>
              <a:rPr lang="en-US" sz="2400" dirty="0"/>
              <a:t> heat pump can only be operated when the water reservoir is filled</a:t>
            </a:r>
          </a:p>
          <a:p>
            <a:pPr lvl="1">
              <a:buFont typeface="Wingdings" pitchFamily="2" charset="2"/>
              <a:buNone/>
            </a:pPr>
            <a:endParaRPr lang="en-US" sz="2400" dirty="0"/>
          </a:p>
          <a:p>
            <a:pPr lvl="1">
              <a:buFont typeface="Wingdings" pitchFamily="2" charset="2"/>
              <a:buNone/>
            </a:pPr>
            <a:endParaRPr lang="en-US" sz="2400" dirty="0"/>
          </a:p>
        </p:txBody>
      </p:sp>
      <p:sp>
        <p:nvSpPr>
          <p:cNvPr id="5" name="Footer Placeholder 4"/>
          <p:cNvSpPr>
            <a:spLocks noGrp="1"/>
          </p:cNvSpPr>
          <p:nvPr>
            <p:ph type="ftr" sz="quarter" idx="10"/>
          </p:nvPr>
        </p:nvSpPr>
        <p:spPr/>
        <p:txBody>
          <a:bodyPr/>
          <a:lstStyle/>
          <a:p>
            <a:r>
              <a:rPr lang="en-US"/>
              <a:t>CID</a:t>
            </a:r>
          </a:p>
        </p:txBody>
      </p:sp>
      <p:sp>
        <p:nvSpPr>
          <p:cNvPr id="6" name="Slide Number Placeholder 5"/>
          <p:cNvSpPr>
            <a:spLocks noGrp="1"/>
          </p:cNvSpPr>
          <p:nvPr>
            <p:ph type="sldNum" sz="quarter" idx="11"/>
          </p:nvPr>
        </p:nvSpPr>
        <p:spPr/>
        <p:txBody>
          <a:bodyPr/>
          <a:lstStyle/>
          <a:p>
            <a:fld id="{E33DCE45-88A9-4A4E-96F5-784EF9ED2DF7}" type="slidenum">
              <a:rPr lang="en-US"/>
              <a:pPr/>
              <a:t>42</a:t>
            </a:fld>
            <a:endParaRPr lang="en-US"/>
          </a:p>
        </p:txBody>
      </p:sp>
      <p:sp>
        <p:nvSpPr>
          <p:cNvPr id="4" name="Date Placeholder 3"/>
          <p:cNvSpPr>
            <a:spLocks noGrp="1"/>
          </p:cNvSpPr>
          <p:nvPr>
            <p:ph type="dt" sz="half" idx="13"/>
          </p:nvPr>
        </p:nvSpPr>
        <p:spPr/>
        <p:txBody>
          <a:bodyPr/>
          <a:lstStyle/>
          <a:p>
            <a:r>
              <a:rPr lang="en-US"/>
              <a:t>3/12/2009</a:t>
            </a:r>
          </a:p>
        </p:txBody>
      </p:sp>
    </p:spTree>
    <p:extLst>
      <p:ext uri="{BB962C8B-B14F-4D97-AF65-F5344CB8AC3E}">
        <p14:creationId xmlns:p14="http://schemas.microsoft.com/office/powerpoint/2010/main" val="544981389"/>
      </p:ext>
    </p:extLst>
  </p:cSld>
  <p:clrMapOvr>
    <a:masterClrMapping/>
  </p:clrMapOvr>
  <p:transition spd="slow" advClick="0" advTm="8000">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a:xfrm>
            <a:off x="457200" y="177362"/>
            <a:ext cx="8229600" cy="1143000"/>
          </a:xfrm>
        </p:spPr>
        <p:txBody>
          <a:bodyPr/>
          <a:lstStyle/>
          <a:p>
            <a:r>
              <a:rPr lang="en-US" dirty="0"/>
              <a:t>Making Measurements with CI-510CS</a:t>
            </a:r>
          </a:p>
        </p:txBody>
      </p:sp>
      <p:sp>
        <p:nvSpPr>
          <p:cNvPr id="384006" name="Rectangle 6"/>
          <p:cNvSpPr>
            <a:spLocks noGrp="1" noChangeArrowheads="1"/>
          </p:cNvSpPr>
          <p:nvPr>
            <p:ph idx="1"/>
          </p:nvPr>
        </p:nvSpPr>
        <p:spPr/>
        <p:txBody>
          <a:bodyPr/>
          <a:lstStyle/>
          <a:p>
            <a:r>
              <a:rPr lang="en-US"/>
              <a:t>Turn the power on to allow water circulating through the cooling unit and the reservoir </a:t>
            </a:r>
          </a:p>
          <a:p>
            <a:r>
              <a:rPr lang="en-US"/>
              <a:t>When using the console to control the temperature, Turn the control knob counterclockwise all the way down before powering on. Enter the desired temperature</a:t>
            </a:r>
          </a:p>
          <a:p>
            <a:pPr>
              <a:buFont typeface="Wingdings" pitchFamily="2" charset="2"/>
              <a:buNone/>
            </a:pPr>
            <a:endParaRPr lang="en-US"/>
          </a:p>
        </p:txBody>
      </p:sp>
      <p:sp>
        <p:nvSpPr>
          <p:cNvPr id="6" name="Footer Placeholder 4"/>
          <p:cNvSpPr>
            <a:spLocks noGrp="1"/>
          </p:cNvSpPr>
          <p:nvPr>
            <p:ph type="ftr" sz="quarter" idx="10"/>
          </p:nvPr>
        </p:nvSpPr>
        <p:spPr/>
        <p:txBody>
          <a:bodyPr/>
          <a:lstStyle/>
          <a:p>
            <a:r>
              <a:rPr lang="en-US"/>
              <a:t>CID</a:t>
            </a:r>
          </a:p>
        </p:txBody>
      </p:sp>
      <p:sp>
        <p:nvSpPr>
          <p:cNvPr id="7" name="Slide Number Placeholder 5"/>
          <p:cNvSpPr>
            <a:spLocks noGrp="1"/>
          </p:cNvSpPr>
          <p:nvPr>
            <p:ph type="sldNum" sz="quarter" idx="11"/>
          </p:nvPr>
        </p:nvSpPr>
        <p:spPr/>
        <p:txBody>
          <a:bodyPr/>
          <a:lstStyle/>
          <a:p>
            <a:fld id="{EB5BF36D-EA27-423C-B940-3D0D8956365C}" type="slidenum">
              <a:rPr lang="en-US"/>
              <a:pPr/>
              <a:t>43</a:t>
            </a:fld>
            <a:endParaRPr lang="en-US"/>
          </a:p>
        </p:txBody>
      </p:sp>
      <p:sp>
        <p:nvSpPr>
          <p:cNvPr id="5" name="Date Placeholder 3"/>
          <p:cNvSpPr>
            <a:spLocks noGrp="1"/>
          </p:cNvSpPr>
          <p:nvPr>
            <p:ph type="dt" sz="half" idx="13"/>
          </p:nvPr>
        </p:nvSpPr>
        <p:spPr/>
        <p:txBody>
          <a:bodyPr/>
          <a:lstStyle/>
          <a:p>
            <a:r>
              <a:rPr lang="en-US"/>
              <a:t>3/12/2009</a:t>
            </a:r>
          </a:p>
        </p:txBody>
      </p:sp>
      <p:sp>
        <p:nvSpPr>
          <p:cNvPr id="384004" name="Rectangle 4"/>
          <p:cNvSpPr>
            <a:spLocks noChangeArrowheads="1"/>
          </p:cNvSpPr>
          <p:nvPr/>
        </p:nvSpPr>
        <p:spPr bwMode="auto">
          <a:xfrm>
            <a:off x="0" y="1681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extLst>
      <p:ext uri="{BB962C8B-B14F-4D97-AF65-F5344CB8AC3E}">
        <p14:creationId xmlns:p14="http://schemas.microsoft.com/office/powerpoint/2010/main" val="2675078338"/>
      </p:ext>
    </p:extLst>
  </p:cSld>
  <p:clrMapOvr>
    <a:masterClrMapping/>
  </p:clrMapOvr>
  <p:transition spd="slow" advClick="0" advTm="8000">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 Curve: </a:t>
            </a:r>
            <a:r>
              <a:rPr lang="en-US" dirty="0" err="1"/>
              <a:t>Pn</a:t>
            </a:r>
            <a:r>
              <a:rPr lang="en-US" dirty="0"/>
              <a:t> vs. </a:t>
            </a:r>
            <a:r>
              <a:rPr lang="en-US" dirty="0" smtClean="0"/>
              <a:t>Temperature</a:t>
            </a:r>
            <a:endParaRPr lang="en-US" dirty="0"/>
          </a:p>
        </p:txBody>
      </p:sp>
      <p:sp>
        <p:nvSpPr>
          <p:cNvPr id="3" name="Content Placeholder 2"/>
          <p:cNvSpPr>
            <a:spLocks noGrp="1"/>
          </p:cNvSpPr>
          <p:nvPr>
            <p:ph idx="1"/>
          </p:nvPr>
        </p:nvSpPr>
        <p:spPr/>
        <p:txBody>
          <a:bodyPr/>
          <a:lstStyle/>
          <a:p>
            <a:r>
              <a:rPr lang="en-US" sz="2800" dirty="0"/>
              <a:t>Press </a:t>
            </a:r>
            <a:r>
              <a:rPr lang="en-US" sz="2800" dirty="0" smtClean="0"/>
              <a:t>“T” </a:t>
            </a:r>
            <a:r>
              <a:rPr lang="en-US" sz="2800" dirty="0"/>
              <a:t>(shift, </a:t>
            </a:r>
            <a:r>
              <a:rPr lang="en-US" sz="2800" dirty="0" smtClean="0"/>
              <a:t>shift, 7) </a:t>
            </a:r>
            <a:r>
              <a:rPr lang="en-US" sz="2800" dirty="0"/>
              <a:t>when measuring photosynthesis with </a:t>
            </a:r>
            <a:r>
              <a:rPr lang="en-US" sz="2800" dirty="0" smtClean="0"/>
              <a:t>CI-510CS </a:t>
            </a:r>
            <a:r>
              <a:rPr lang="en-US" sz="2800" dirty="0"/>
              <a:t>being controlled by the CI-340</a:t>
            </a:r>
          </a:p>
          <a:p>
            <a:r>
              <a:rPr lang="en-US" sz="2800" dirty="0"/>
              <a:t>Prompt to enter number of steps for light response </a:t>
            </a:r>
          </a:p>
          <a:p>
            <a:r>
              <a:rPr lang="en-US" sz="2800" dirty="0"/>
              <a:t>CI-340 will control </a:t>
            </a:r>
            <a:r>
              <a:rPr lang="en-US" sz="2800" dirty="0" smtClean="0"/>
              <a:t>CI-510CS </a:t>
            </a:r>
            <a:r>
              <a:rPr lang="en-US" sz="2800" dirty="0"/>
              <a:t>and increase the light intensity from very low to very high in that number of steps. </a:t>
            </a:r>
          </a:p>
          <a:p>
            <a:r>
              <a:rPr lang="en-US" sz="2800" dirty="0"/>
              <a:t>Make sure the intensity knob on the </a:t>
            </a:r>
            <a:r>
              <a:rPr lang="en-US" sz="2800" dirty="0" smtClean="0"/>
              <a:t>CI-510CS </a:t>
            </a:r>
            <a:r>
              <a:rPr lang="en-US" sz="2800" dirty="0"/>
              <a:t>is turned all the way counterclockwise  </a:t>
            </a:r>
          </a:p>
          <a:p>
            <a:endParaRPr lang="en-US" dirty="0"/>
          </a:p>
        </p:txBody>
      </p:sp>
    </p:spTree>
    <p:extLst>
      <p:ext uri="{BB962C8B-B14F-4D97-AF65-F5344CB8AC3E}">
        <p14:creationId xmlns:p14="http://schemas.microsoft.com/office/powerpoint/2010/main" val="11290251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sz="4000" dirty="0" smtClean="0"/>
              <a:t>Using </a:t>
            </a:r>
            <a:r>
              <a:rPr lang="en-US" altLang="en-US" sz="4000" dirty="0"/>
              <a:t>the Chlorophyll </a:t>
            </a:r>
            <a:r>
              <a:rPr lang="en-US" altLang="en-US" sz="4000" dirty="0" smtClean="0"/>
              <a:t>Fluorescence </a:t>
            </a:r>
            <a:r>
              <a:rPr lang="en-US" altLang="en-US" sz="4000" dirty="0"/>
              <a:t>Module, CI-510CF</a:t>
            </a:r>
          </a:p>
        </p:txBody>
      </p:sp>
      <p:sp>
        <p:nvSpPr>
          <p:cNvPr id="43011" name="Rectangle 3"/>
          <p:cNvSpPr>
            <a:spLocks noGrp="1" noChangeArrowheads="1"/>
          </p:cNvSpPr>
          <p:nvPr>
            <p:ph type="body" idx="1"/>
          </p:nvPr>
        </p:nvSpPr>
        <p:spPr/>
        <p:txBody>
          <a:bodyPr/>
          <a:lstStyle/>
          <a:p>
            <a:r>
              <a:rPr lang="en-US" altLang="en-US"/>
              <a:t>Lab will cover:</a:t>
            </a:r>
          </a:p>
          <a:p>
            <a:pPr lvl="1"/>
            <a:r>
              <a:rPr lang="en-US" altLang="en-US"/>
              <a:t>Introduction to CI-510CF</a:t>
            </a:r>
          </a:p>
          <a:p>
            <a:pPr lvl="1"/>
            <a:r>
              <a:rPr lang="en-US" altLang="en-US"/>
              <a:t>Installing CI-510CF</a:t>
            </a:r>
          </a:p>
          <a:p>
            <a:pPr lvl="1"/>
            <a:r>
              <a:rPr lang="en-US" altLang="en-US"/>
              <a:t>Making measurements</a:t>
            </a:r>
          </a:p>
          <a:p>
            <a:pPr lvl="1"/>
            <a:r>
              <a:rPr lang="en-US" altLang="en-US"/>
              <a:t>Interpreting CF measurements</a:t>
            </a:r>
          </a:p>
        </p:txBody>
      </p:sp>
      <p:pic>
        <p:nvPicPr>
          <p:cNvPr id="43012" name="Picture 4" descr="Logo_Black_High_Resolu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6338888"/>
            <a:ext cx="2309813" cy="519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77459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t>Introduction to CI-510CF</a:t>
            </a:r>
          </a:p>
        </p:txBody>
      </p:sp>
      <p:sp>
        <p:nvSpPr>
          <p:cNvPr id="25603" name="Rectangle 3"/>
          <p:cNvSpPr>
            <a:spLocks noGrp="1" noChangeArrowheads="1"/>
          </p:cNvSpPr>
          <p:nvPr>
            <p:ph type="body" idx="1"/>
          </p:nvPr>
        </p:nvSpPr>
        <p:spPr/>
        <p:txBody>
          <a:bodyPr/>
          <a:lstStyle/>
          <a:p>
            <a:r>
              <a:rPr lang="en-US" altLang="en-US" dirty="0"/>
              <a:t>The CI-510CF is modulated chlorophyll fluorescence measurement module</a:t>
            </a:r>
          </a:p>
          <a:p>
            <a:r>
              <a:rPr lang="en-US" altLang="en-US" dirty="0"/>
              <a:t>Performs two functions:</a:t>
            </a:r>
          </a:p>
          <a:p>
            <a:pPr lvl="1"/>
            <a:r>
              <a:rPr lang="en-US" altLang="en-US" dirty="0"/>
              <a:t>Chlorophyll fluorescence trace data</a:t>
            </a:r>
          </a:p>
          <a:p>
            <a:pPr lvl="1"/>
            <a:r>
              <a:rPr lang="en-US" altLang="en-US" dirty="0"/>
              <a:t>Individual pulse data (calculated)</a:t>
            </a:r>
          </a:p>
          <a:p>
            <a:r>
              <a:rPr lang="en-US" altLang="en-US" dirty="0"/>
              <a:t>Modulation frequency from 8 Hz to 80 Hz</a:t>
            </a:r>
          </a:p>
          <a:p>
            <a:pPr lvl="1"/>
            <a:endParaRPr lang="en-US" altLang="en-US" dirty="0"/>
          </a:p>
        </p:txBody>
      </p:sp>
      <p:pic>
        <p:nvPicPr>
          <p:cNvPr id="25604" name="Picture 4" descr="Logo_Black_High_Resolu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6338888"/>
            <a:ext cx="2309813" cy="519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1755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Installing the CI-510CF</a:t>
            </a:r>
          </a:p>
        </p:txBody>
      </p:sp>
      <p:sp>
        <p:nvSpPr>
          <p:cNvPr id="26627" name="Rectangle 3"/>
          <p:cNvSpPr>
            <a:spLocks noGrp="1" noChangeArrowheads="1"/>
          </p:cNvSpPr>
          <p:nvPr>
            <p:ph type="body" idx="1"/>
          </p:nvPr>
        </p:nvSpPr>
        <p:spPr>
          <a:xfrm>
            <a:off x="457200" y="1417638"/>
            <a:ext cx="8229600" cy="4525963"/>
          </a:xfrm>
        </p:spPr>
        <p:txBody>
          <a:bodyPr/>
          <a:lstStyle/>
          <a:p>
            <a:pPr>
              <a:lnSpc>
                <a:spcPct val="90000"/>
              </a:lnSpc>
            </a:pPr>
            <a:r>
              <a:rPr lang="en-US" altLang="en-US" dirty="0"/>
              <a:t>Screw on the 2 connectors on the “Y” end of the fiber optic cable to the CF Module.  </a:t>
            </a:r>
          </a:p>
          <a:p>
            <a:pPr>
              <a:lnSpc>
                <a:spcPct val="90000"/>
              </a:lnSpc>
            </a:pPr>
            <a:r>
              <a:rPr lang="en-US" altLang="en-US" dirty="0"/>
              <a:t>Insert the end of the cable into the hole in the side of the leaf chamber.</a:t>
            </a:r>
          </a:p>
          <a:p>
            <a:pPr>
              <a:lnSpc>
                <a:spcPct val="90000"/>
              </a:lnSpc>
            </a:pPr>
            <a:r>
              <a:rPr lang="en-US" altLang="en-US" dirty="0"/>
              <a:t>Insert the power plug for the CF module.</a:t>
            </a:r>
          </a:p>
          <a:p>
            <a:pPr>
              <a:lnSpc>
                <a:spcPct val="90000"/>
              </a:lnSpc>
            </a:pPr>
            <a:r>
              <a:rPr lang="en-US" altLang="en-US" dirty="0"/>
              <a:t>Connect the 4 and 8-pin accessory control cable to the CI-340 and CI-510CF module.</a:t>
            </a:r>
          </a:p>
          <a:p>
            <a:pPr>
              <a:lnSpc>
                <a:spcPct val="90000"/>
              </a:lnSpc>
            </a:pPr>
            <a:r>
              <a:rPr lang="en-US" altLang="en-US" dirty="0"/>
              <a:t>Insert the plug with the green color band into the jack on the CI-510CF control unit.</a:t>
            </a:r>
          </a:p>
        </p:txBody>
      </p:sp>
      <p:pic>
        <p:nvPicPr>
          <p:cNvPr id="26628" name="Picture 4" descr="Logo_Black_High_Resolu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6338888"/>
            <a:ext cx="2309813" cy="519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63784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279401" y="1257300"/>
            <a:ext cx="3944938" cy="5022850"/>
          </a:xfrm>
        </p:spPr>
        <p:txBody>
          <a:bodyPr/>
          <a:lstStyle/>
          <a:p>
            <a:r>
              <a:rPr lang="en-US" altLang="en-US" dirty="0"/>
              <a:t>Connect the 4 and 8-pin accessory control cable to the CI-340 and CI-510CF module.</a:t>
            </a:r>
          </a:p>
          <a:p>
            <a:r>
              <a:rPr lang="en-US" altLang="en-US" dirty="0"/>
              <a:t>Insert the plug with the green color band into the jack on the CI-510CF control unit.</a:t>
            </a:r>
          </a:p>
          <a:p>
            <a:endParaRPr lang="en-US" altLang="en-US" dirty="0"/>
          </a:p>
        </p:txBody>
      </p:sp>
      <p:pic>
        <p:nvPicPr>
          <p:cNvPr id="27651" name="Picture 3" descr="CI510c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8500" y="201613"/>
            <a:ext cx="4394200" cy="5753100"/>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Logo_Black_High_Resolu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6338888"/>
            <a:ext cx="2309813" cy="519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253844"/>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z="4000"/>
              <a:t>Making Measurements with CI-510CF</a:t>
            </a:r>
          </a:p>
        </p:txBody>
      </p:sp>
      <p:sp>
        <p:nvSpPr>
          <p:cNvPr id="28675" name="Rectangle 3"/>
          <p:cNvSpPr>
            <a:spLocks noGrp="1" noChangeArrowheads="1"/>
          </p:cNvSpPr>
          <p:nvPr>
            <p:ph type="body" idx="1"/>
          </p:nvPr>
        </p:nvSpPr>
        <p:spPr/>
        <p:txBody>
          <a:bodyPr/>
          <a:lstStyle/>
          <a:p>
            <a:r>
              <a:rPr lang="en-US" altLang="en-US" dirty="0"/>
              <a:t>Activate the CI-510CF by turning on the CI-340 and CI-510 module.</a:t>
            </a:r>
          </a:p>
          <a:p>
            <a:pPr lvl="1"/>
            <a:r>
              <a:rPr lang="en-US" altLang="en-US" dirty="0" smtClean="0"/>
              <a:t>Start the measurement by pressing “SHIFT </a:t>
            </a:r>
            <a:r>
              <a:rPr lang="en-US" altLang="en-US" dirty="0"/>
              <a:t>SHIFT </a:t>
            </a:r>
            <a:r>
              <a:rPr lang="en-US" altLang="en-US" dirty="0" err="1"/>
              <a:t>SHIFT</a:t>
            </a:r>
            <a:r>
              <a:rPr lang="en-US" altLang="en-US" dirty="0"/>
              <a:t> 2” for “F” or fluorescence</a:t>
            </a:r>
          </a:p>
          <a:p>
            <a:pPr lvl="1"/>
            <a:r>
              <a:rPr lang="en-US" altLang="en-US" dirty="0"/>
              <a:t>Enter a file name to save data under</a:t>
            </a:r>
          </a:p>
          <a:p>
            <a:pPr lvl="1"/>
            <a:r>
              <a:rPr lang="en-US" altLang="en-US" dirty="0"/>
              <a:t>Enter a pulse length from 0.8 to 3 seconds</a:t>
            </a:r>
          </a:p>
          <a:p>
            <a:pPr lvl="2"/>
            <a:r>
              <a:rPr lang="en-US" altLang="en-US" dirty="0"/>
              <a:t>The default saturation pulse length is 1 second</a:t>
            </a:r>
          </a:p>
        </p:txBody>
      </p:sp>
      <p:pic>
        <p:nvPicPr>
          <p:cNvPr id="28676" name="Picture 4" descr="Logo_Black_High_Resolu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6338888"/>
            <a:ext cx="2309813" cy="519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11418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3/12/2009</a:t>
            </a:r>
          </a:p>
        </p:txBody>
      </p:sp>
      <p:sp>
        <p:nvSpPr>
          <p:cNvPr id="5" name="Footer Placeholder 4"/>
          <p:cNvSpPr>
            <a:spLocks noGrp="1"/>
          </p:cNvSpPr>
          <p:nvPr>
            <p:ph type="ftr" sz="quarter" idx="11"/>
          </p:nvPr>
        </p:nvSpPr>
        <p:spPr/>
        <p:txBody>
          <a:bodyPr/>
          <a:lstStyle/>
          <a:p>
            <a:r>
              <a:rPr lang="en-US"/>
              <a:t>CID</a:t>
            </a:r>
          </a:p>
        </p:txBody>
      </p:sp>
      <p:sp>
        <p:nvSpPr>
          <p:cNvPr id="6" name="Slide Number Placeholder 5"/>
          <p:cNvSpPr>
            <a:spLocks noGrp="1"/>
          </p:cNvSpPr>
          <p:nvPr>
            <p:ph type="sldNum" sz="quarter" idx="12"/>
          </p:nvPr>
        </p:nvSpPr>
        <p:spPr/>
        <p:txBody>
          <a:bodyPr/>
          <a:lstStyle/>
          <a:p>
            <a:fld id="{7C7C8378-C411-44F2-A390-8049EC20CEFE}" type="slidenum">
              <a:rPr lang="en-US"/>
              <a:pPr/>
              <a:t>5</a:t>
            </a:fld>
            <a:endParaRPr lang="en-US"/>
          </a:p>
        </p:txBody>
      </p:sp>
      <p:sp>
        <p:nvSpPr>
          <p:cNvPr id="417794" name="Rectangle 2"/>
          <p:cNvSpPr>
            <a:spLocks noGrp="1" noChangeArrowheads="1"/>
          </p:cNvSpPr>
          <p:nvPr>
            <p:ph type="title"/>
          </p:nvPr>
        </p:nvSpPr>
        <p:spPr/>
        <p:txBody>
          <a:bodyPr/>
          <a:lstStyle/>
          <a:p>
            <a:r>
              <a:rPr lang="en-US"/>
              <a:t>CI-340 Features - continued</a:t>
            </a:r>
          </a:p>
        </p:txBody>
      </p:sp>
      <p:sp>
        <p:nvSpPr>
          <p:cNvPr id="417795" name="Rectangle 3"/>
          <p:cNvSpPr>
            <a:spLocks noGrp="1" noChangeArrowheads="1"/>
          </p:cNvSpPr>
          <p:nvPr>
            <p:ph type="body" idx="1"/>
          </p:nvPr>
        </p:nvSpPr>
        <p:spPr>
          <a:xfrm>
            <a:off x="0" y="1270000"/>
            <a:ext cx="8229600" cy="4525963"/>
          </a:xfrm>
        </p:spPr>
        <p:txBody>
          <a:bodyPr/>
          <a:lstStyle/>
          <a:p>
            <a:pPr>
              <a:lnSpc>
                <a:spcPct val="90000"/>
              </a:lnSpc>
            </a:pPr>
            <a:r>
              <a:rPr lang="en-US" dirty="0"/>
              <a:t>Three gas concentration measurement modes:</a:t>
            </a:r>
          </a:p>
          <a:p>
            <a:pPr lvl="1">
              <a:lnSpc>
                <a:spcPct val="90000"/>
              </a:lnSpc>
            </a:pPr>
            <a:r>
              <a:rPr lang="en-US" dirty="0"/>
              <a:t>Differential (Photosynthesis, P): </a:t>
            </a:r>
          </a:p>
          <a:p>
            <a:pPr lvl="1">
              <a:lnSpc>
                <a:spcPct val="90000"/>
              </a:lnSpc>
              <a:buFont typeface="Wingdings" pitchFamily="2" charset="2"/>
              <a:buNone/>
            </a:pPr>
            <a:r>
              <a:rPr lang="en-US" dirty="0"/>
              <a:t>	</a:t>
            </a:r>
            <a:r>
              <a:rPr lang="en-US" sz="2000" dirty="0"/>
              <a:t>Measures CO</a:t>
            </a:r>
            <a:r>
              <a:rPr lang="en-US" sz="2000" baseline="-25000" dirty="0"/>
              <a:t>2</a:t>
            </a:r>
            <a:r>
              <a:rPr lang="en-US" sz="2000" dirty="0"/>
              <a:t>/H</a:t>
            </a:r>
            <a:r>
              <a:rPr lang="en-US" sz="2000" baseline="-25000" dirty="0"/>
              <a:t>2</a:t>
            </a:r>
            <a:r>
              <a:rPr lang="en-US" sz="2000" dirty="0"/>
              <a:t>O concentration differences between inlet and </a:t>
            </a:r>
            <a:r>
              <a:rPr lang="en-US" sz="2000" dirty="0" smtClean="0"/>
              <a:t>outlet:  at least 40 seconds </a:t>
            </a:r>
            <a:endParaRPr lang="en-US" sz="2000" dirty="0"/>
          </a:p>
          <a:p>
            <a:pPr lvl="1">
              <a:lnSpc>
                <a:spcPct val="90000"/>
              </a:lnSpc>
            </a:pPr>
            <a:r>
              <a:rPr lang="en-US" dirty="0"/>
              <a:t>Absolute (Single channel absolute, S): </a:t>
            </a:r>
          </a:p>
          <a:p>
            <a:pPr lvl="1">
              <a:lnSpc>
                <a:spcPct val="90000"/>
              </a:lnSpc>
              <a:buFont typeface="Wingdings" pitchFamily="2" charset="2"/>
              <a:buNone/>
            </a:pPr>
            <a:r>
              <a:rPr lang="en-US" sz="2000" dirty="0"/>
              <a:t>	Measures absolute CO</a:t>
            </a:r>
            <a:r>
              <a:rPr lang="en-US" sz="2000" baseline="-25000" dirty="0"/>
              <a:t>2</a:t>
            </a:r>
            <a:r>
              <a:rPr lang="en-US" sz="2000" dirty="0"/>
              <a:t>/H</a:t>
            </a:r>
            <a:r>
              <a:rPr lang="en-US" sz="2000" baseline="-25000" dirty="0"/>
              <a:t>2</a:t>
            </a:r>
            <a:r>
              <a:rPr lang="en-US" sz="2000" dirty="0"/>
              <a:t>O concentration from a single source (inlet)</a:t>
            </a:r>
          </a:p>
          <a:p>
            <a:pPr lvl="1">
              <a:lnSpc>
                <a:spcPct val="90000"/>
              </a:lnSpc>
            </a:pPr>
            <a:r>
              <a:rPr lang="en-US" dirty="0"/>
              <a:t>Continuous (Continuous photosynthesis, C):</a:t>
            </a:r>
          </a:p>
          <a:p>
            <a:pPr lvl="1">
              <a:lnSpc>
                <a:spcPct val="90000"/>
              </a:lnSpc>
              <a:buFont typeface="Wingdings" pitchFamily="2" charset="2"/>
              <a:buNone/>
            </a:pPr>
            <a:r>
              <a:rPr lang="en-US" dirty="0"/>
              <a:t>	</a:t>
            </a:r>
            <a:r>
              <a:rPr lang="en-US" sz="2000" dirty="0"/>
              <a:t>Measures gas concentration from inlet once, then measuring from outlet </a:t>
            </a:r>
            <a:r>
              <a:rPr lang="en-US" sz="2000" dirty="0" smtClean="0"/>
              <a:t>continuously: at least 20 seconds</a:t>
            </a:r>
          </a:p>
          <a:p>
            <a:pPr lvl="1">
              <a:lnSpc>
                <a:spcPct val="90000"/>
              </a:lnSpc>
              <a:buFont typeface="Wingdings" pitchFamily="2" charset="2"/>
              <a:buNone/>
            </a:pPr>
            <a:r>
              <a:rPr lang="en-US" sz="2000" dirty="0" smtClean="0"/>
              <a:t>	Only use with standard gas</a:t>
            </a:r>
            <a:endParaRPr lang="en-US" dirty="0"/>
          </a:p>
        </p:txBody>
      </p:sp>
    </p:spTree>
    <p:extLst>
      <p:ext uri="{BB962C8B-B14F-4D97-AF65-F5344CB8AC3E}">
        <p14:creationId xmlns:p14="http://schemas.microsoft.com/office/powerpoint/2010/main" val="2784368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Interpreting CF Measurements</a:t>
            </a:r>
          </a:p>
        </p:txBody>
      </p:sp>
      <p:sp>
        <p:nvSpPr>
          <p:cNvPr id="29699" name="Rectangle 3"/>
          <p:cNvSpPr>
            <a:spLocks noGrp="1" noChangeArrowheads="1"/>
          </p:cNvSpPr>
          <p:nvPr>
            <p:ph type="body" idx="1"/>
          </p:nvPr>
        </p:nvSpPr>
        <p:spPr/>
        <p:txBody>
          <a:bodyPr/>
          <a:lstStyle/>
          <a:p>
            <a:r>
              <a:rPr lang="en-US" altLang="en-US"/>
              <a:t>Download the CF files to a PC</a:t>
            </a:r>
          </a:p>
          <a:p>
            <a:r>
              <a:rPr lang="en-US" altLang="en-US"/>
              <a:t>Fluorescence numbers represent the chlorophyll fluorescence in A/D (analog to digitla converter) counts. </a:t>
            </a:r>
          </a:p>
          <a:p>
            <a:pPr lvl="1"/>
            <a:r>
              <a:rPr lang="en-US" altLang="en-US"/>
              <a:t>Generated at 16 Hz </a:t>
            </a:r>
          </a:p>
        </p:txBody>
      </p:sp>
      <p:pic>
        <p:nvPicPr>
          <p:cNvPr id="29700" name="Picture 4" descr="Logo_Black_High_Resolu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6338888"/>
            <a:ext cx="2309813" cy="519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15583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95300" y="80963"/>
            <a:ext cx="3379787" cy="1143000"/>
          </a:xfrm>
        </p:spPr>
        <p:txBody>
          <a:bodyPr/>
          <a:lstStyle/>
          <a:p>
            <a:r>
              <a:rPr lang="en-US" altLang="en-US" dirty="0"/>
              <a:t>CF DATA</a:t>
            </a:r>
          </a:p>
        </p:txBody>
      </p:sp>
      <p:graphicFrame>
        <p:nvGraphicFramePr>
          <p:cNvPr id="30723" name="Group 3"/>
          <p:cNvGraphicFramePr>
            <a:graphicFrameLocks noGrp="1"/>
          </p:cNvGraphicFramePr>
          <p:nvPr>
            <p:ph idx="1"/>
            <p:extLst>
              <p:ext uri="{D42A27DB-BD31-4B8C-83A1-F6EECF244321}">
                <p14:modId xmlns:p14="http://schemas.microsoft.com/office/powerpoint/2010/main" val="63108097"/>
              </p:ext>
            </p:extLst>
          </p:nvPr>
        </p:nvGraphicFramePr>
        <p:xfrm>
          <a:off x="3948113" y="1554163"/>
          <a:ext cx="5067300" cy="1968501"/>
        </p:xfrm>
        <a:graphic>
          <a:graphicData uri="http://schemas.openxmlformats.org/drawingml/2006/table">
            <a:tbl>
              <a:tblPr/>
              <a:tblGrid>
                <a:gridCol w="2533650"/>
                <a:gridCol w="2533650"/>
              </a:tblGrid>
              <a:tr h="655638">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Low Fluor. value</a:t>
                      </a:r>
                    </a:p>
                  </a:txBody>
                  <a:tcPr horzOverflow="overflow">
                    <a:lnL w="28575" cap="flat" cmpd="sng" algn="ctr">
                      <a:solidFill>
                        <a:schemeClr val="tx1"/>
                      </a:solidFill>
                      <a:prstDash val="solid"/>
                      <a:round/>
                      <a:headEnd type="none" w="sm" len="sm"/>
                      <a:tailEnd type="none" w="lg" len="lg"/>
                    </a:lnL>
                    <a:lnR w="12700" cap="flat" cmpd="sng" algn="ctr">
                      <a:solidFill>
                        <a:schemeClr val="tx1"/>
                      </a:solidFill>
                      <a:prstDash val="solid"/>
                      <a:round/>
                      <a:headEnd type="none" w="sm" len="sm"/>
                      <a:tailEnd type="none" w="lg" len="lg"/>
                    </a:lnR>
                    <a:lnT w="28575"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Fo – dark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Fs - ambient</a:t>
                      </a:r>
                    </a:p>
                  </a:txBody>
                  <a:tcPr horzOverflow="overflow">
                    <a:lnL w="12700" cap="flat" cmpd="sng" algn="ctr">
                      <a:solidFill>
                        <a:schemeClr val="tx1"/>
                      </a:solidFill>
                      <a:prstDash val="solid"/>
                      <a:round/>
                      <a:headEnd type="none" w="sm" len="sm"/>
                      <a:tailEnd type="none" w="lg" len="lg"/>
                    </a:lnL>
                    <a:lnR w="28575" cap="flat" cmpd="sng" algn="ctr">
                      <a:solidFill>
                        <a:schemeClr val="tx1"/>
                      </a:solidFill>
                      <a:prstDash val="solid"/>
                      <a:round/>
                      <a:headEnd type="none" w="sm" len="sm"/>
                      <a:tailEnd type="none" w="lg" len="lg"/>
                    </a:lnR>
                    <a:lnT w="28575"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noFill/>
                  </a:tcPr>
                </a:tc>
              </a:tr>
              <a:tr h="657225">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High Fluor. value</a:t>
                      </a:r>
                    </a:p>
                  </a:txBody>
                  <a:tcPr horzOverflow="overflow">
                    <a:lnL w="28575" cap="flat" cmpd="sng" algn="ctr">
                      <a:solidFill>
                        <a:schemeClr val="tx1"/>
                      </a:solidFill>
                      <a:prstDash val="solid"/>
                      <a:round/>
                      <a:headEnd type="none" w="sm" len="sm"/>
                      <a:tailEnd type="none" w="lg" len="lg"/>
                    </a:lnL>
                    <a:lnR w="12700" cap="flat" cmpd="sng" algn="ctr">
                      <a:solidFill>
                        <a:schemeClr val="tx1"/>
                      </a:solidFill>
                      <a:prstDash val="solid"/>
                      <a:round/>
                      <a:headEnd type="none" w="sm" len="sm"/>
                      <a:tailEnd type="none" w="lg" len="lg"/>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Fm – dark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Fms - ambient</a:t>
                      </a:r>
                    </a:p>
                  </a:txBody>
                  <a:tcPr horzOverflow="overflow">
                    <a:lnL w="12700" cap="flat" cmpd="sng" algn="ctr">
                      <a:solidFill>
                        <a:schemeClr val="tx1"/>
                      </a:solidFill>
                      <a:prstDash val="solid"/>
                      <a:round/>
                      <a:headEnd type="none" w="sm" len="sm"/>
                      <a:tailEnd type="none" w="lg" len="lg"/>
                    </a:lnL>
                    <a:lnR w="28575" cap="flat" cmpd="sng" algn="ctr">
                      <a:solidFill>
                        <a:schemeClr val="tx1"/>
                      </a:solidFill>
                      <a:prstDash val="solid"/>
                      <a:round/>
                      <a:headEnd type="none" w="sm" len="sm"/>
                      <a:tailEnd type="none" w="lg" len="lg"/>
                    </a:lnR>
                    <a:lnT w="12700" cap="flat" cmpd="sng" algn="ctr">
                      <a:solidFill>
                        <a:schemeClr val="tx1"/>
                      </a:solidFill>
                      <a:prstDash val="solid"/>
                      <a:round/>
                      <a:headEnd type="none" w="sm" len="sm"/>
                      <a:tailEnd type="none" w="lg" len="lg"/>
                    </a:lnT>
                    <a:lnB w="12700" cap="flat" cmpd="sng" algn="ctr">
                      <a:solidFill>
                        <a:schemeClr val="tx1"/>
                      </a:solidFill>
                      <a:prstDash val="solid"/>
                      <a:round/>
                      <a:headEnd type="none" w="sm" len="sm"/>
                      <a:tailEnd type="none" w="lg" len="lg"/>
                    </a:lnB>
                    <a:lnTlToBr>
                      <a:noFill/>
                    </a:lnTlToBr>
                    <a:lnBlToTr>
                      <a:noFill/>
                    </a:lnBlToTr>
                    <a:noFill/>
                  </a:tcPr>
                </a:tc>
              </a:tr>
              <a:tr h="655638">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Ratio of DHL:H</a:t>
                      </a:r>
                    </a:p>
                  </a:txBody>
                  <a:tcPr horzOverflow="overflow">
                    <a:lnL w="28575" cap="flat" cmpd="sng" algn="ctr">
                      <a:solidFill>
                        <a:schemeClr val="tx1"/>
                      </a:solidFill>
                      <a:prstDash val="solid"/>
                      <a:round/>
                      <a:headEnd type="none" w="sm" len="sm"/>
                      <a:tailEnd type="none" w="lg" len="lg"/>
                    </a:lnL>
                    <a:lnR w="12700" cap="flat" cmpd="sng" algn="ctr">
                      <a:solidFill>
                        <a:schemeClr val="tx1"/>
                      </a:solidFill>
                      <a:prstDash val="solid"/>
                      <a:round/>
                      <a:headEnd type="none" w="sm" len="sm"/>
                      <a:tailEnd type="none" w="lg" len="lg"/>
                    </a:lnR>
                    <a:lnT w="12700" cap="flat" cmpd="sng" algn="ctr">
                      <a:solidFill>
                        <a:schemeClr val="tx1"/>
                      </a:solidFill>
                      <a:prstDash val="solid"/>
                      <a:round/>
                      <a:headEnd type="none" w="sm" len="sm"/>
                      <a:tailEnd type="none" w="lg" len="lg"/>
                    </a:lnT>
                    <a:lnB w="28575" cap="flat" cmpd="sng" algn="ctr">
                      <a:solidFill>
                        <a:schemeClr val="tx1"/>
                      </a:solidFill>
                      <a:prstDash val="solid"/>
                      <a:round/>
                      <a:headEnd type="none" w="sm" len="sm"/>
                      <a:tailEnd type="none" w="lg" len="lg"/>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Fv</a:t>
                      </a:r>
                      <a:r>
                        <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
                      </a:r>
                      <a:r>
                        <a:rPr kumimoji="0" lang="en-US" altLang="en-US" sz="1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Fm</a:t>
                      </a:r>
                      <a:r>
                        <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 dark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Y – ambient</a:t>
                      </a:r>
                    </a:p>
                  </a:txBody>
                  <a:tcPr horzOverflow="overflow">
                    <a:lnL w="12700" cap="flat" cmpd="sng" algn="ctr">
                      <a:solidFill>
                        <a:schemeClr val="tx1"/>
                      </a:solidFill>
                      <a:prstDash val="solid"/>
                      <a:round/>
                      <a:headEnd type="none" w="sm" len="sm"/>
                      <a:tailEnd type="none" w="lg" len="lg"/>
                    </a:lnL>
                    <a:lnR w="28575" cap="flat" cmpd="sng" algn="ctr">
                      <a:solidFill>
                        <a:schemeClr val="tx1"/>
                      </a:solidFill>
                      <a:prstDash val="solid"/>
                      <a:round/>
                      <a:headEnd type="none" w="sm" len="sm"/>
                      <a:tailEnd type="none" w="lg" len="lg"/>
                    </a:lnR>
                    <a:lnT w="12700" cap="flat" cmpd="sng" algn="ctr">
                      <a:solidFill>
                        <a:schemeClr val="tx1"/>
                      </a:solidFill>
                      <a:prstDash val="solid"/>
                      <a:round/>
                      <a:headEnd type="none" w="sm" len="sm"/>
                      <a:tailEnd type="none" w="lg" len="lg"/>
                    </a:lnT>
                    <a:lnB w="28575" cap="flat" cmpd="sng" algn="ctr">
                      <a:solidFill>
                        <a:schemeClr val="tx1"/>
                      </a:solidFill>
                      <a:prstDash val="solid"/>
                      <a:round/>
                      <a:headEnd type="none" w="sm" len="sm"/>
                      <a:tailEnd type="none" w="lg" len="lg"/>
                    </a:lnB>
                    <a:lnTlToBr>
                      <a:noFill/>
                    </a:lnTlToBr>
                    <a:lnBlToTr>
                      <a:noFill/>
                    </a:lnBlToTr>
                    <a:noFill/>
                  </a:tcPr>
                </a:tc>
              </a:tr>
            </a:tbl>
          </a:graphicData>
        </a:graphic>
      </p:graphicFrame>
      <p:sp>
        <p:nvSpPr>
          <p:cNvPr id="30737" name="Text Box 17"/>
          <p:cNvSpPr txBox="1">
            <a:spLocks noChangeArrowheads="1"/>
          </p:cNvSpPr>
          <p:nvPr/>
        </p:nvSpPr>
        <p:spPr bwMode="auto">
          <a:xfrm>
            <a:off x="277812" y="1328738"/>
            <a:ext cx="3597275"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3300"/>
                </a:solidFill>
                <a:prstDash val="sysDot"/>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sz="2800" dirty="0">
                <a:latin typeface="Arial" panose="020B0604020202020204" pitchFamily="34" charset="0"/>
              </a:rPr>
              <a:t>Ratio value should be interpreted as 0.xxx (xxx is the # displayed in table) </a:t>
            </a:r>
          </a:p>
          <a:p>
            <a:pPr lvl="1">
              <a:spcBef>
                <a:spcPct val="50000"/>
              </a:spcBef>
              <a:buFontTx/>
              <a:buChar char="•"/>
            </a:pPr>
            <a:r>
              <a:rPr lang="en-US" altLang="en-US" sz="2000" dirty="0">
                <a:latin typeface="Arial" panose="020B0604020202020204" pitchFamily="34" charset="0"/>
              </a:rPr>
              <a:t>Ex: if the number is 99, the ratio is 0.099</a:t>
            </a:r>
            <a:endParaRPr lang="en-US" altLang="en-US" sz="2800" dirty="0">
              <a:latin typeface="Arial" panose="020B0604020202020204" pitchFamily="34" charset="0"/>
            </a:endParaRPr>
          </a:p>
        </p:txBody>
      </p:sp>
      <p:sp>
        <p:nvSpPr>
          <p:cNvPr id="30738" name="Text Box 18"/>
          <p:cNvSpPr txBox="1">
            <a:spLocks noChangeArrowheads="1"/>
          </p:cNvSpPr>
          <p:nvPr/>
        </p:nvSpPr>
        <p:spPr bwMode="auto">
          <a:xfrm>
            <a:off x="277812" y="3946526"/>
            <a:ext cx="8570912"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3300"/>
                </a:solidFill>
                <a:prstDash val="sysDot"/>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altLang="en-US" sz="2800" dirty="0" err="1">
                <a:latin typeface="Arial" panose="020B0604020202020204" pitchFamily="34" charset="0"/>
              </a:rPr>
              <a:t>Fv</a:t>
            </a:r>
            <a:r>
              <a:rPr lang="en-US" altLang="en-US" sz="2800" dirty="0">
                <a:latin typeface="Arial" panose="020B0604020202020204" pitchFamily="34" charset="0"/>
              </a:rPr>
              <a:t> = variable chlorophyll fluorescence: </a:t>
            </a:r>
          </a:p>
          <a:p>
            <a:pPr lvl="1">
              <a:buFontTx/>
              <a:buChar char="•"/>
            </a:pPr>
            <a:r>
              <a:rPr lang="en-US" altLang="en-US" sz="2800" dirty="0" err="1">
                <a:latin typeface="Arial" panose="020B0604020202020204" pitchFamily="34" charset="0"/>
              </a:rPr>
              <a:t>Fv</a:t>
            </a:r>
            <a:r>
              <a:rPr lang="en-US" altLang="en-US" sz="2800" dirty="0">
                <a:latin typeface="Arial" panose="020B0604020202020204" pitchFamily="34" charset="0"/>
              </a:rPr>
              <a:t> = </a:t>
            </a:r>
            <a:r>
              <a:rPr lang="en-US" altLang="en-US" sz="2800" dirty="0" err="1">
                <a:latin typeface="Arial" panose="020B0604020202020204" pitchFamily="34" charset="0"/>
              </a:rPr>
              <a:t>Fm</a:t>
            </a:r>
            <a:r>
              <a:rPr lang="en-US" altLang="en-US" sz="2800" dirty="0">
                <a:latin typeface="Arial" panose="020B0604020202020204" pitchFamily="34" charset="0"/>
              </a:rPr>
              <a:t> – </a:t>
            </a:r>
            <a:r>
              <a:rPr lang="en-US" altLang="en-US" sz="2800" dirty="0" err="1">
                <a:latin typeface="Arial" panose="020B0604020202020204" pitchFamily="34" charset="0"/>
              </a:rPr>
              <a:t>Fo</a:t>
            </a:r>
            <a:endParaRPr lang="en-US" altLang="en-US" sz="2800" dirty="0">
              <a:latin typeface="Arial" panose="020B0604020202020204" pitchFamily="34" charset="0"/>
            </a:endParaRPr>
          </a:p>
          <a:p>
            <a:pPr>
              <a:buFontTx/>
              <a:buChar char="•"/>
            </a:pPr>
            <a:r>
              <a:rPr lang="en-US" altLang="en-US" sz="2800" dirty="0" err="1">
                <a:latin typeface="Arial" panose="020B0604020202020204" pitchFamily="34" charset="0"/>
              </a:rPr>
              <a:t>Fv</a:t>
            </a:r>
            <a:r>
              <a:rPr lang="en-US" altLang="en-US" sz="2800" dirty="0">
                <a:latin typeface="Arial" panose="020B0604020202020204" pitchFamily="34" charset="0"/>
              </a:rPr>
              <a:t>/</a:t>
            </a:r>
            <a:r>
              <a:rPr lang="en-US" altLang="en-US" sz="2800" dirty="0" err="1">
                <a:latin typeface="Arial" panose="020B0604020202020204" pitchFamily="34" charset="0"/>
              </a:rPr>
              <a:t>Fm</a:t>
            </a:r>
            <a:r>
              <a:rPr lang="en-US" altLang="en-US" sz="2800" dirty="0">
                <a:latin typeface="Arial" panose="020B0604020202020204" pitchFamily="34" charset="0"/>
              </a:rPr>
              <a:t> = Yield: the quantum efficiency of the primary photochemical reaction of photosynthesis</a:t>
            </a:r>
          </a:p>
          <a:p>
            <a:pPr>
              <a:spcBef>
                <a:spcPct val="50000"/>
              </a:spcBef>
            </a:pPr>
            <a:endParaRPr lang="en-US" altLang="en-US" sz="2800" dirty="0">
              <a:latin typeface="Arial" panose="020B0604020202020204" pitchFamily="34" charset="0"/>
            </a:endParaRPr>
          </a:p>
        </p:txBody>
      </p:sp>
      <p:pic>
        <p:nvPicPr>
          <p:cNvPr id="30739" name="Picture 19" descr="Logo_Black_High_Resolu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6338888"/>
            <a:ext cx="2309813" cy="519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7232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r>
              <a:rPr lang="en-US"/>
              <a:t>Powering Up</a:t>
            </a:r>
          </a:p>
        </p:txBody>
      </p:sp>
      <p:pic>
        <p:nvPicPr>
          <p:cNvPr id="432131" name="Picture 3" descr="BAinsta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37695"/>
          <a:stretch>
            <a:fillRect/>
          </a:stretch>
        </p:blipFill>
        <p:spPr>
          <a:xfrm>
            <a:off x="220291" y="2949339"/>
            <a:ext cx="4049713" cy="2560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Footer Placeholder 4"/>
          <p:cNvSpPr>
            <a:spLocks noGrp="1"/>
          </p:cNvSpPr>
          <p:nvPr>
            <p:ph type="ftr" sz="quarter" idx="10"/>
          </p:nvPr>
        </p:nvSpPr>
        <p:spPr/>
        <p:txBody>
          <a:bodyPr/>
          <a:lstStyle/>
          <a:p>
            <a:r>
              <a:rPr lang="en-US"/>
              <a:t>CID</a:t>
            </a:r>
          </a:p>
        </p:txBody>
      </p:sp>
      <p:sp>
        <p:nvSpPr>
          <p:cNvPr id="8" name="Slide Number Placeholder 5"/>
          <p:cNvSpPr>
            <a:spLocks noGrp="1"/>
          </p:cNvSpPr>
          <p:nvPr>
            <p:ph type="sldNum" sz="quarter" idx="11"/>
          </p:nvPr>
        </p:nvSpPr>
        <p:spPr/>
        <p:txBody>
          <a:bodyPr/>
          <a:lstStyle/>
          <a:p>
            <a:fld id="{D190BF26-DE28-4201-BF7F-719952FE716C}" type="slidenum">
              <a:rPr lang="en-US"/>
              <a:pPr/>
              <a:t>6</a:t>
            </a:fld>
            <a:endParaRPr lang="en-US"/>
          </a:p>
        </p:txBody>
      </p:sp>
      <p:sp>
        <p:nvSpPr>
          <p:cNvPr id="6" name="Date Placeholder 3"/>
          <p:cNvSpPr>
            <a:spLocks noGrp="1"/>
          </p:cNvSpPr>
          <p:nvPr>
            <p:ph type="dt" sz="half" idx="13"/>
          </p:nvPr>
        </p:nvSpPr>
        <p:spPr/>
        <p:txBody>
          <a:bodyPr/>
          <a:lstStyle/>
          <a:p>
            <a:r>
              <a:rPr lang="en-US"/>
              <a:t>3/12/2009</a:t>
            </a:r>
          </a:p>
        </p:txBody>
      </p:sp>
      <p:sp>
        <p:nvSpPr>
          <p:cNvPr id="432132" name="Rectangle 4"/>
          <p:cNvSpPr>
            <a:spLocks noGrp="1" noChangeArrowheads="1"/>
          </p:cNvSpPr>
          <p:nvPr>
            <p:ph type="body" idx="4294967295"/>
          </p:nvPr>
        </p:nvSpPr>
        <p:spPr>
          <a:xfrm>
            <a:off x="0" y="1600200"/>
            <a:ext cx="8229600" cy="4525963"/>
          </a:xfrm>
        </p:spPr>
        <p:txBody>
          <a:bodyPr/>
          <a:lstStyle/>
          <a:p>
            <a:r>
              <a:rPr lang="en-US"/>
              <a:t>The CI-340 can be powered by a rechargeable battery or AC power through a DC coupler</a:t>
            </a:r>
          </a:p>
        </p:txBody>
      </p:sp>
      <p:pic>
        <p:nvPicPr>
          <p:cNvPr id="43213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311" y="2910834"/>
            <a:ext cx="3908425" cy="2563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751669"/>
      </p:ext>
    </p:extLst>
  </p:cSld>
  <p:clrMapOvr>
    <a:masterClrMapping/>
  </p:clrMapOvr>
  <p:transition spd="slow" advClick="0" advTm="8000">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p:txBody>
          <a:bodyPr/>
          <a:lstStyle/>
          <a:p>
            <a:r>
              <a:rPr lang="en-US"/>
              <a:t>Powering Up</a:t>
            </a:r>
          </a:p>
        </p:txBody>
      </p:sp>
      <p:sp>
        <p:nvSpPr>
          <p:cNvPr id="421891" name="Rectangle 3"/>
          <p:cNvSpPr>
            <a:spLocks noGrp="1" noChangeArrowheads="1"/>
          </p:cNvSpPr>
          <p:nvPr>
            <p:ph idx="1"/>
          </p:nvPr>
        </p:nvSpPr>
        <p:spPr/>
        <p:txBody>
          <a:bodyPr/>
          <a:lstStyle/>
          <a:p>
            <a:r>
              <a:rPr lang="en-US" dirty="0"/>
              <a:t>Press and hold </a:t>
            </a:r>
            <a:r>
              <a:rPr lang="en-US" dirty="0" smtClean="0"/>
              <a:t>the power key </a:t>
            </a:r>
            <a:r>
              <a:rPr lang="en-US" dirty="0"/>
              <a:t>for a couple seconds</a:t>
            </a:r>
          </a:p>
          <a:p>
            <a:r>
              <a:rPr lang="en-US" dirty="0"/>
              <a:t>The display will read “Waking Up”</a:t>
            </a:r>
          </a:p>
          <a:p>
            <a:r>
              <a:rPr lang="en-US" dirty="0"/>
              <a:t>Allow instrument to warm up for </a:t>
            </a:r>
            <a:r>
              <a:rPr lang="en-US" u="sng" dirty="0"/>
              <a:t>4 to 30</a:t>
            </a:r>
            <a:r>
              <a:rPr lang="en-US" dirty="0"/>
              <a:t> </a:t>
            </a:r>
            <a:r>
              <a:rPr lang="en-US" u="sng" dirty="0"/>
              <a:t>minutes</a:t>
            </a:r>
            <a:r>
              <a:rPr lang="en-US" dirty="0"/>
              <a:t> before using</a:t>
            </a:r>
          </a:p>
        </p:txBody>
      </p:sp>
      <p:sp>
        <p:nvSpPr>
          <p:cNvPr id="6" name="Footer Placeholder 4"/>
          <p:cNvSpPr>
            <a:spLocks noGrp="1"/>
          </p:cNvSpPr>
          <p:nvPr>
            <p:ph type="ftr" sz="quarter" idx="10"/>
          </p:nvPr>
        </p:nvSpPr>
        <p:spPr/>
        <p:txBody>
          <a:bodyPr/>
          <a:lstStyle/>
          <a:p>
            <a:r>
              <a:rPr lang="en-US"/>
              <a:t>CID</a:t>
            </a:r>
          </a:p>
        </p:txBody>
      </p:sp>
      <p:sp>
        <p:nvSpPr>
          <p:cNvPr id="7" name="Slide Number Placeholder 5"/>
          <p:cNvSpPr>
            <a:spLocks noGrp="1"/>
          </p:cNvSpPr>
          <p:nvPr>
            <p:ph type="sldNum" sz="quarter" idx="11"/>
          </p:nvPr>
        </p:nvSpPr>
        <p:spPr/>
        <p:txBody>
          <a:bodyPr/>
          <a:lstStyle/>
          <a:p>
            <a:fld id="{D5A47D05-30B7-4AE7-B8E3-CBEDDB7E040F}" type="slidenum">
              <a:rPr lang="en-US"/>
              <a:pPr/>
              <a:t>7</a:t>
            </a:fld>
            <a:endParaRPr lang="en-US"/>
          </a:p>
        </p:txBody>
      </p:sp>
      <p:sp>
        <p:nvSpPr>
          <p:cNvPr id="5" name="Date Placeholder 3"/>
          <p:cNvSpPr>
            <a:spLocks noGrp="1"/>
          </p:cNvSpPr>
          <p:nvPr>
            <p:ph type="dt" sz="half" idx="13"/>
          </p:nvPr>
        </p:nvSpPr>
        <p:spPr/>
        <p:txBody>
          <a:bodyPr/>
          <a:lstStyle/>
          <a:p>
            <a:r>
              <a:rPr lang="en-US"/>
              <a:t>3/12/2009</a:t>
            </a:r>
          </a:p>
        </p:txBody>
      </p:sp>
    </p:spTree>
    <p:extLst>
      <p:ext uri="{BB962C8B-B14F-4D97-AF65-F5344CB8AC3E}">
        <p14:creationId xmlns:p14="http://schemas.microsoft.com/office/powerpoint/2010/main" val="374329713"/>
      </p:ext>
    </p:extLst>
  </p:cSld>
  <p:clrMapOvr>
    <a:masterClrMapping/>
  </p:clrMapOvr>
  <p:transition spd="slow" advClick="0" advTm="8000">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290513" y="133350"/>
            <a:ext cx="8229600" cy="1143000"/>
          </a:xfrm>
        </p:spPr>
        <p:txBody>
          <a:bodyPr/>
          <a:lstStyle/>
          <a:p>
            <a:pPr algn="l"/>
            <a:r>
              <a:rPr lang="en-US"/>
              <a:t>Using the Keypad</a:t>
            </a:r>
          </a:p>
        </p:txBody>
      </p:sp>
      <p:sp>
        <p:nvSpPr>
          <p:cNvPr id="9" name="Footer Placeholder 3"/>
          <p:cNvSpPr>
            <a:spLocks noGrp="1"/>
          </p:cNvSpPr>
          <p:nvPr>
            <p:ph type="ftr" sz="quarter" idx="10"/>
          </p:nvPr>
        </p:nvSpPr>
        <p:spPr/>
        <p:txBody>
          <a:bodyPr/>
          <a:lstStyle/>
          <a:p>
            <a:r>
              <a:rPr lang="en-US"/>
              <a:t>CID</a:t>
            </a:r>
          </a:p>
        </p:txBody>
      </p:sp>
      <p:sp>
        <p:nvSpPr>
          <p:cNvPr id="10" name="Slide Number Placeholder 4"/>
          <p:cNvSpPr>
            <a:spLocks noGrp="1"/>
          </p:cNvSpPr>
          <p:nvPr>
            <p:ph type="sldNum" sz="quarter" idx="11"/>
          </p:nvPr>
        </p:nvSpPr>
        <p:spPr/>
        <p:txBody>
          <a:bodyPr/>
          <a:lstStyle/>
          <a:p>
            <a:fld id="{37146052-891F-4DB7-903B-0187193A9171}" type="slidenum">
              <a:rPr lang="en-US"/>
              <a:pPr/>
              <a:t>8</a:t>
            </a:fld>
            <a:endParaRPr lang="en-US"/>
          </a:p>
        </p:txBody>
      </p:sp>
      <p:sp>
        <p:nvSpPr>
          <p:cNvPr id="8" name="Date Placeholder 2"/>
          <p:cNvSpPr>
            <a:spLocks noGrp="1"/>
          </p:cNvSpPr>
          <p:nvPr>
            <p:ph type="dt" sz="half" idx="13"/>
          </p:nvPr>
        </p:nvSpPr>
        <p:spPr/>
        <p:txBody>
          <a:bodyPr/>
          <a:lstStyle/>
          <a:p>
            <a:r>
              <a:rPr lang="en-US"/>
              <a:t>3/12/2009</a:t>
            </a:r>
          </a:p>
        </p:txBody>
      </p:sp>
      <p:pic>
        <p:nvPicPr>
          <p:cNvPr id="430083" name="Picture 3" descr="char"/>
          <p:cNvPicPr>
            <a:picLocks noChangeAspect="1" noChangeArrowheads="1"/>
          </p:cNvPicPr>
          <p:nvPr/>
        </p:nvPicPr>
        <p:blipFill>
          <a:blip r:embed="rId3">
            <a:extLst>
              <a:ext uri="{28A0092B-C50C-407E-A947-70E740481C1C}">
                <a14:useLocalDpi xmlns:a14="http://schemas.microsoft.com/office/drawing/2010/main" val="0"/>
              </a:ext>
            </a:extLst>
          </a:blip>
          <a:srcRect l="397" r="50380"/>
          <a:stretch>
            <a:fillRect/>
          </a:stretch>
        </p:blipFill>
        <p:spPr bwMode="auto">
          <a:xfrm>
            <a:off x="454025" y="2794000"/>
            <a:ext cx="12207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084" name="Picture 4" descr="shi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50" y="3986213"/>
            <a:ext cx="1209675" cy="704850"/>
          </a:xfrm>
          <a:prstGeom prst="rect">
            <a:avLst/>
          </a:prstGeom>
          <a:noFill/>
          <a:extLst>
            <a:ext uri="{909E8E84-426E-40DD-AFC4-6F175D3DCCD1}">
              <a14:hiddenFill xmlns:a14="http://schemas.microsoft.com/office/drawing/2010/main">
                <a:solidFill>
                  <a:srgbClr val="FFFFFF"/>
                </a:solidFill>
              </a14:hiddenFill>
            </a:ext>
          </a:extLst>
        </p:spPr>
      </p:pic>
      <p:sp>
        <p:nvSpPr>
          <p:cNvPr id="430085" name="Text Box 5"/>
          <p:cNvSpPr txBox="1">
            <a:spLocks noChangeArrowheads="1"/>
          </p:cNvSpPr>
          <p:nvPr/>
        </p:nvSpPr>
        <p:spPr bwMode="auto">
          <a:xfrm>
            <a:off x="1816100" y="2641600"/>
            <a:ext cx="7054850" cy="326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sz="3200">
                <a:latin typeface="Arial" charset="0"/>
              </a:rPr>
              <a:t>Enters numeric characters (and alpha characters when preceded by         )</a:t>
            </a:r>
          </a:p>
          <a:p>
            <a:pPr algn="l" eaLnBrk="0" hangingPunct="0">
              <a:spcBef>
                <a:spcPct val="50000"/>
              </a:spcBef>
            </a:pPr>
            <a:r>
              <a:rPr lang="en-US" sz="3200">
                <a:latin typeface="Arial" charset="0"/>
              </a:rPr>
              <a:t>Switched to upper-level character commands. </a:t>
            </a:r>
            <a:r>
              <a:rPr lang="en-US" sz="3200" i="1" u="sng">
                <a:latin typeface="Arial" charset="0"/>
              </a:rPr>
              <a:t>Pressing several times</a:t>
            </a:r>
            <a:r>
              <a:rPr lang="en-US" sz="3200">
                <a:latin typeface="Arial" charset="0"/>
              </a:rPr>
              <a:t> allows user to enter the various shifted characters.</a:t>
            </a:r>
          </a:p>
        </p:txBody>
      </p:sp>
      <p:pic>
        <p:nvPicPr>
          <p:cNvPr id="430086" name="Picture 6" descr="shi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2663" y="3189288"/>
            <a:ext cx="901700" cy="525462"/>
          </a:xfrm>
          <a:prstGeom prst="rect">
            <a:avLst/>
          </a:prstGeom>
          <a:noFill/>
          <a:extLst>
            <a:ext uri="{909E8E84-426E-40DD-AFC4-6F175D3DCCD1}">
              <a14:hiddenFill xmlns:a14="http://schemas.microsoft.com/office/drawing/2010/main">
                <a:solidFill>
                  <a:srgbClr val="FFFFFF"/>
                </a:solidFill>
              </a14:hiddenFill>
            </a:ext>
          </a:extLst>
        </p:spPr>
      </p:pic>
      <p:pic>
        <p:nvPicPr>
          <p:cNvPr id="430087" name="Picture 7" descr="keypad half"/>
          <p:cNvPicPr>
            <a:picLocks noChangeAspect="1" noChangeArrowheads="1"/>
          </p:cNvPicPr>
          <p:nvPr/>
        </p:nvPicPr>
        <p:blipFill>
          <a:blip r:embed="rId5">
            <a:extLst>
              <a:ext uri="{28A0092B-C50C-407E-A947-70E740481C1C}">
                <a14:useLocalDpi xmlns:a14="http://schemas.microsoft.com/office/drawing/2010/main" val="0"/>
              </a:ext>
            </a:extLst>
          </a:blip>
          <a:srcRect l="1883" t="4561" r="1506"/>
          <a:stretch>
            <a:fillRect/>
          </a:stretch>
        </p:blipFill>
        <p:spPr bwMode="auto">
          <a:xfrm>
            <a:off x="5094288" y="465138"/>
            <a:ext cx="3544887" cy="2025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2356519"/>
      </p:ext>
    </p:extLst>
  </p:cSld>
  <p:clrMapOvr>
    <a:masterClrMapping/>
  </p:clrMapOvr>
  <p:transition spd="slow" advClick="0" advTm="8000">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p:txBody>
          <a:bodyPr/>
          <a:lstStyle/>
          <a:p>
            <a:r>
              <a:rPr lang="en-US"/>
              <a:t>Keypad Commands</a:t>
            </a:r>
          </a:p>
        </p:txBody>
      </p:sp>
      <p:sp>
        <p:nvSpPr>
          <p:cNvPr id="8" name="Footer Placeholder 3"/>
          <p:cNvSpPr>
            <a:spLocks noGrp="1"/>
          </p:cNvSpPr>
          <p:nvPr>
            <p:ph type="ftr" sz="quarter" idx="10"/>
          </p:nvPr>
        </p:nvSpPr>
        <p:spPr/>
        <p:txBody>
          <a:bodyPr/>
          <a:lstStyle/>
          <a:p>
            <a:r>
              <a:rPr lang="en-US"/>
              <a:t>CID</a:t>
            </a:r>
          </a:p>
        </p:txBody>
      </p:sp>
      <p:sp>
        <p:nvSpPr>
          <p:cNvPr id="9" name="Slide Number Placeholder 4"/>
          <p:cNvSpPr>
            <a:spLocks noGrp="1"/>
          </p:cNvSpPr>
          <p:nvPr>
            <p:ph type="sldNum" sz="quarter" idx="11"/>
          </p:nvPr>
        </p:nvSpPr>
        <p:spPr/>
        <p:txBody>
          <a:bodyPr/>
          <a:lstStyle/>
          <a:p>
            <a:fld id="{2E11B074-BE24-485B-973C-C91E5B2AAD3C}" type="slidenum">
              <a:rPr lang="en-US"/>
              <a:pPr/>
              <a:t>9</a:t>
            </a:fld>
            <a:endParaRPr lang="en-US"/>
          </a:p>
        </p:txBody>
      </p:sp>
      <p:sp>
        <p:nvSpPr>
          <p:cNvPr id="7" name="Date Placeholder 2"/>
          <p:cNvSpPr>
            <a:spLocks noGrp="1"/>
          </p:cNvSpPr>
          <p:nvPr>
            <p:ph type="dt" sz="half" idx="13"/>
          </p:nvPr>
        </p:nvSpPr>
        <p:spPr/>
        <p:txBody>
          <a:bodyPr/>
          <a:lstStyle/>
          <a:p>
            <a:r>
              <a:rPr lang="en-US"/>
              <a:t>3/12/2009</a:t>
            </a:r>
          </a:p>
        </p:txBody>
      </p:sp>
      <p:pic>
        <p:nvPicPr>
          <p:cNvPr id="428035" name="Picture 3" descr="exit button"/>
          <p:cNvPicPr>
            <a:picLocks noChangeAspect="1" noChangeArrowheads="1"/>
          </p:cNvPicPr>
          <p:nvPr/>
        </p:nvPicPr>
        <p:blipFill>
          <a:blip r:embed="rId3">
            <a:extLst>
              <a:ext uri="{28A0092B-C50C-407E-A947-70E740481C1C}">
                <a14:useLocalDpi xmlns:a14="http://schemas.microsoft.com/office/drawing/2010/main" val="0"/>
              </a:ext>
            </a:extLst>
          </a:blip>
          <a:srcRect l="1627" t="1315" r="813"/>
          <a:stretch>
            <a:fillRect/>
          </a:stretch>
        </p:blipFill>
        <p:spPr bwMode="auto">
          <a:xfrm>
            <a:off x="1409700" y="1828800"/>
            <a:ext cx="10953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8036" name="Text Box 4"/>
          <p:cNvSpPr txBox="1">
            <a:spLocks noChangeArrowheads="1"/>
          </p:cNvSpPr>
          <p:nvPr/>
        </p:nvSpPr>
        <p:spPr bwMode="auto">
          <a:xfrm>
            <a:off x="2590800" y="1676400"/>
            <a:ext cx="6172200" cy="399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sz="3200">
                <a:latin typeface="Arial" charset="0"/>
              </a:rPr>
              <a:t>Aborts the operating function or stops measurements</a:t>
            </a:r>
          </a:p>
          <a:p>
            <a:pPr algn="l" eaLnBrk="0" hangingPunct="0">
              <a:spcBef>
                <a:spcPct val="50000"/>
              </a:spcBef>
            </a:pPr>
            <a:r>
              <a:rPr lang="en-US" sz="3200">
                <a:latin typeface="Arial" charset="0"/>
              </a:rPr>
              <a:t>Enters selected operation mode (measurement, calibration, etc) and enters data in the operation</a:t>
            </a:r>
          </a:p>
          <a:p>
            <a:pPr algn="l" eaLnBrk="0" hangingPunct="0">
              <a:spcBef>
                <a:spcPct val="50000"/>
              </a:spcBef>
            </a:pPr>
            <a:r>
              <a:rPr lang="en-US" sz="3200">
                <a:latin typeface="Arial" charset="0"/>
              </a:rPr>
              <a:t>Starts measurements without saving the data</a:t>
            </a:r>
          </a:p>
        </p:txBody>
      </p:sp>
      <p:pic>
        <p:nvPicPr>
          <p:cNvPr id="428037" name="Picture 5" descr="exit button"/>
          <p:cNvPicPr>
            <a:picLocks noChangeAspect="1" noChangeArrowheads="1"/>
          </p:cNvPicPr>
          <p:nvPr/>
        </p:nvPicPr>
        <p:blipFill>
          <a:blip r:embed="rId4">
            <a:extLst>
              <a:ext uri="{28A0092B-C50C-407E-A947-70E740481C1C}">
                <a14:useLocalDpi xmlns:a14="http://schemas.microsoft.com/office/drawing/2010/main" val="0"/>
              </a:ext>
            </a:extLst>
          </a:blip>
          <a:srcRect l="1091"/>
          <a:stretch>
            <a:fillRect/>
          </a:stretch>
        </p:blipFill>
        <p:spPr bwMode="auto">
          <a:xfrm>
            <a:off x="63500" y="4756150"/>
            <a:ext cx="248761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8038" name="Picture 6" descr="start button"/>
          <p:cNvPicPr>
            <a:picLocks noChangeAspect="1" noChangeArrowheads="1"/>
          </p:cNvPicPr>
          <p:nvPr/>
        </p:nvPicPr>
        <p:blipFill>
          <a:blip r:embed="rId5">
            <a:extLst>
              <a:ext uri="{28A0092B-C50C-407E-A947-70E740481C1C}">
                <a14:useLocalDpi xmlns:a14="http://schemas.microsoft.com/office/drawing/2010/main" val="0"/>
              </a:ext>
            </a:extLst>
          </a:blip>
          <a:srcRect l="1627"/>
          <a:stretch>
            <a:fillRect/>
          </a:stretch>
        </p:blipFill>
        <p:spPr bwMode="auto">
          <a:xfrm>
            <a:off x="1416050" y="3030538"/>
            <a:ext cx="11049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3465819"/>
      </p:ext>
    </p:extLst>
  </p:cSld>
  <p:clrMapOvr>
    <a:masterClrMapping/>
  </p:clrMapOvr>
  <p:transition spd="slow" advClick="0" advTm="8000">
    <p:fade thruBlk="1"/>
  </p:transition>
  <p:timing>
    <p:tnLst>
      <p:par>
        <p:cTn id="1" dur="indefinite" restart="never" nodeType="tmRoot"/>
      </p:par>
    </p:tnLst>
  </p:timing>
</p:sld>
</file>

<file path=ppt/theme/theme1.xml><?xml version="1.0" encoding="utf-8"?>
<a:theme xmlns:a="http://schemas.openxmlformats.org/drawingml/2006/main" name="3_CID Theme">
  <a:themeElements>
    <a:clrScheme name="3_CID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CID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ID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8997</TotalTime>
  <Words>3051</Words>
  <Application>Microsoft Office PowerPoint</Application>
  <PresentationFormat>On-screen Show (4:3)</PresentationFormat>
  <Paragraphs>423</Paragraphs>
  <Slides>51</Slides>
  <Notes>25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9" baseType="lpstr">
      <vt:lpstr>Arial</vt:lpstr>
      <vt:lpstr>Calibri</vt:lpstr>
      <vt:lpstr>Century Gothic</vt:lpstr>
      <vt:lpstr>Symbol</vt:lpstr>
      <vt:lpstr>Times New Roman</vt:lpstr>
      <vt:lpstr>Wingdings</vt:lpstr>
      <vt:lpstr>3_CID Theme</vt:lpstr>
      <vt:lpstr>Worksheet</vt:lpstr>
      <vt:lpstr>CI-340 Photosynthesis System Training</vt:lpstr>
      <vt:lpstr>CI-340 Handheld Photosynthesis System</vt:lpstr>
      <vt:lpstr>CI-340 Features</vt:lpstr>
      <vt:lpstr>PowerPoint Presentation</vt:lpstr>
      <vt:lpstr>CI-340 Features - continued</vt:lpstr>
      <vt:lpstr>Powering Up</vt:lpstr>
      <vt:lpstr>Powering Up</vt:lpstr>
      <vt:lpstr>Using the Keypad</vt:lpstr>
      <vt:lpstr>Keypad Commands</vt:lpstr>
      <vt:lpstr>Taking Measurements with an Open System Leaf Chamber</vt:lpstr>
      <vt:lpstr>Function of a Leaf Chamber</vt:lpstr>
      <vt:lpstr>Installing a Leaf Chamber</vt:lpstr>
      <vt:lpstr>Using a Leaf Chamber</vt:lpstr>
      <vt:lpstr>Setting up for a Measurement</vt:lpstr>
      <vt:lpstr>Setting up for a Measurement</vt:lpstr>
      <vt:lpstr>Taking Measurements</vt:lpstr>
      <vt:lpstr>Graphic Data Display</vt:lpstr>
      <vt:lpstr>Working around Files</vt:lpstr>
      <vt:lpstr>Data Storage in CI-340</vt:lpstr>
      <vt:lpstr>Software Installation</vt:lpstr>
      <vt:lpstr>Finding Files</vt:lpstr>
      <vt:lpstr>Deleting Stored Files</vt:lpstr>
      <vt:lpstr>File Download</vt:lpstr>
      <vt:lpstr>Saving Files on Computer</vt:lpstr>
      <vt:lpstr>CI-340 Data Summary</vt:lpstr>
      <vt:lpstr>CO2 Zero and CO2 Span Calibration</vt:lpstr>
      <vt:lpstr>H2O Zero and H2O Span Calibration</vt:lpstr>
      <vt:lpstr>CI-340 Annual Maintenance</vt:lpstr>
      <vt:lpstr>Using the Light Module, CI-301LA </vt:lpstr>
      <vt:lpstr>Introduction to CI-301LA</vt:lpstr>
      <vt:lpstr>Installing CI-301LA</vt:lpstr>
      <vt:lpstr>Making Measurements with CI-301LA</vt:lpstr>
      <vt:lpstr>Response Curve: Pn vs. PAR</vt:lpstr>
      <vt:lpstr>Using the Adjustable CO2 &amp; H20 Control Module – CI-301AD</vt:lpstr>
      <vt:lpstr>Introduction to CI-301AD</vt:lpstr>
      <vt:lpstr>Installing CI-301AD</vt:lpstr>
      <vt:lpstr>Making Measurements with CI-301AD </vt:lpstr>
      <vt:lpstr>Response Curve: Pn vs. CO2</vt:lpstr>
      <vt:lpstr>Using the Temperature Control Module, CI-510CS</vt:lpstr>
      <vt:lpstr>Introduction to CI-510CS</vt:lpstr>
      <vt:lpstr>Installing CI-510CS</vt:lpstr>
      <vt:lpstr>Installing CI-510CS – Continued</vt:lpstr>
      <vt:lpstr>Making Measurements with CI-510CS</vt:lpstr>
      <vt:lpstr>Response Curve: Pn vs. Temperature</vt:lpstr>
      <vt:lpstr>Using the Chlorophyll Fluorescence Module, CI-510CF</vt:lpstr>
      <vt:lpstr>Introduction to CI-510CF</vt:lpstr>
      <vt:lpstr>Installing the CI-510CF</vt:lpstr>
      <vt:lpstr>PowerPoint Presentation</vt:lpstr>
      <vt:lpstr>Making Measurements with CI-510CF</vt:lpstr>
      <vt:lpstr>Interpreting CF Measurements</vt:lpstr>
      <vt:lpstr>CF DATA</vt:lpstr>
    </vt:vector>
  </TitlesOfParts>
  <Company>CID,Inc.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PHOTOSYNTHESIS</dc:title>
  <dc:creator>Valued Sony Customer</dc:creator>
  <cp:lastModifiedBy>CMichelson</cp:lastModifiedBy>
  <cp:revision>140</cp:revision>
  <dcterms:created xsi:type="dcterms:W3CDTF">2000-12-03T23:15:35Z</dcterms:created>
  <dcterms:modified xsi:type="dcterms:W3CDTF">2016-06-30T16:47:18Z</dcterms:modified>
</cp:coreProperties>
</file>