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6" r:id="rId1"/>
  </p:sldMasterIdLst>
  <p:notesMasterIdLst>
    <p:notesMasterId r:id="rId16"/>
  </p:notesMasterIdLst>
  <p:handoutMasterIdLst>
    <p:handoutMasterId r:id="rId17"/>
  </p:handoutMasterIdLst>
  <p:sldIdLst>
    <p:sldId id="421" r:id="rId2"/>
    <p:sldId id="424" r:id="rId3"/>
    <p:sldId id="425" r:id="rId4"/>
    <p:sldId id="433" r:id="rId5"/>
    <p:sldId id="434" r:id="rId6"/>
    <p:sldId id="436" r:id="rId7"/>
    <p:sldId id="435" r:id="rId8"/>
    <p:sldId id="437" r:id="rId9"/>
    <p:sldId id="438" r:id="rId10"/>
    <p:sldId id="439" r:id="rId11"/>
    <p:sldId id="442" r:id="rId12"/>
    <p:sldId id="440" r:id="rId13"/>
    <p:sldId id="441" r:id="rId14"/>
    <p:sldId id="443" r:id="rId15"/>
  </p:sldIdLst>
  <p:sldSz cx="9144000" cy="6858000" type="screen4x3"/>
  <p:notesSz cx="7023100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30F8"/>
    <a:srgbClr val="333399"/>
    <a:srgbClr val="3333CC"/>
    <a:srgbClr val="003399"/>
    <a:srgbClr val="000099"/>
    <a:srgbClr val="000066"/>
    <a:srgbClr val="99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87" autoAdjust="0"/>
  </p:normalViewPr>
  <p:slideViewPr>
    <p:cSldViewPr snapToGrid="0">
      <p:cViewPr varScale="1">
        <p:scale>
          <a:sx n="80" d="100"/>
          <a:sy n="80" d="100"/>
        </p:scale>
        <p:origin x="10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E0B3E-A565-4A77-B001-D4593A36FAF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2E29E-1595-4498-8E3B-CDEAD1D3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0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l" defTabSz="933337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8" y="1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337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6" y="4422131"/>
            <a:ext cx="5617870" cy="41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723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l" defTabSz="933337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8" y="8842723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337">
              <a:defRPr sz="1300">
                <a:latin typeface="Times New Roman" pitchFamily="18" charset="0"/>
              </a:defRPr>
            </a:lvl1pPr>
          </a:lstStyle>
          <a:p>
            <a:fld id="{3AB59133-B64D-41E5-A933-BF4D796D7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3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8B76-724C-4616-88A2-8D92E81B72A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0B4C-E9E4-4B40-91C2-30C415E145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2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BD77-4627-4CB0-AE1B-F344A00E3E0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1B9E-034A-4001-B2CA-4ABF00C3B6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1DFB-73D5-49FB-BD36-B0070027462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E67F-5272-47A8-818A-7F62EB124F6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3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A6CE-EFC2-474F-8D8E-4722E7D6D9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4D17-FCF7-4E28-86E5-71B9AA4CE13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2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BA97-AF65-4FF4-9CB0-A0C3A98AB4B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C4C2-988F-4E4D-B132-4792583FEFD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8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7D5C-D124-4A6A-89AC-DCCFF8537DD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26E2-9D0C-4AA7-898A-F60F90753AF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5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EA92-4A3B-4D0D-A34F-0DEC6BCA9E4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41E5-D09B-4312-AEBA-C3536055072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3995-AA33-41FB-94DC-075C5CF0695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51C6-BF5B-4519-AFC8-FECD8430264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CCAB-2628-4366-B95C-CCC21715C9D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78A7-1B27-493E-A751-548A3C70B12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3F7B-3DB7-498B-B421-2E5764F866B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9FCA-F175-4545-BBAE-423617BC665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2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8F6F-488D-4FED-B3FC-3BB2112ADCD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6248-B394-45E6-8FD0-46CD6AD7269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2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7893" name="Content Placeholder 9" descr="Wheat Image.jpg"/>
          <p:cNvSpPr>
            <a:spLocks noGrp="1" noChangeAspect="1"/>
          </p:cNvSpPr>
          <p:nvPr/>
        </p:nvSpPr>
        <p:spPr bwMode="auto">
          <a:xfrm>
            <a:off x="914400" y="1295400"/>
            <a:ext cx="6762750" cy="4495800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Content Placeholder 9" descr="Wheat Imag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14400" y="1295400"/>
            <a:ext cx="6762750" cy="4495800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1">
            <a:gsLst>
              <a:gs pos="0">
                <a:srgbClr val="3D7638"/>
              </a:gs>
              <a:gs pos="100000">
                <a:srgbClr val="65B84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5800" y="1371600"/>
            <a:ext cx="7772400" cy="44196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739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www.cid-inc.com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14791-0C87-4785-90A1-64BA40C04D3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B57F2-E179-4D20-B71D-C27EBFAFC26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 advClick="0" advTm="8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id-inc.com" TargetMode="External"/><Relationship Id="rId2" Type="http://schemas.openxmlformats.org/officeDocument/2006/relationships/hyperlink" Target="mailto:Brie@cid-inc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d-inc.com/support/ci-203-suppor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CI-203 Instrument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Conducted by: Brienne Meyer</a:t>
            </a:r>
          </a:p>
          <a:p>
            <a:r>
              <a:rPr lang="en-US" dirty="0" smtClean="0"/>
              <a:t>brie@cid-inc.com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Setup Menu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Storage</a:t>
            </a:r>
          </a:p>
          <a:p>
            <a:pPr lvl="1"/>
            <a:r>
              <a:rPr lang="en-US" dirty="0"/>
              <a:t>Use “Format Storage” to erase all data and all files</a:t>
            </a:r>
          </a:p>
          <a:p>
            <a:pPr lvl="1"/>
            <a:r>
              <a:rPr lang="en-US" dirty="0"/>
              <a:t>Good when starting a new project or new year</a:t>
            </a:r>
          </a:p>
          <a:p>
            <a:r>
              <a:rPr lang="en-US" dirty="0" smtClean="0"/>
              <a:t>Setup Time</a:t>
            </a:r>
          </a:p>
          <a:p>
            <a:pPr lvl="1"/>
            <a:r>
              <a:rPr lang="en-US" dirty="0"/>
              <a:t>To change the date and access the second </a:t>
            </a:r>
            <a:r>
              <a:rPr lang="en-US" dirty="0" smtClean="0"/>
              <a:t>row:</a:t>
            </a:r>
          </a:p>
          <a:p>
            <a:pPr lvl="2"/>
            <a:r>
              <a:rPr lang="en-US" dirty="0" smtClean="0"/>
              <a:t>Press </a:t>
            </a:r>
            <a:r>
              <a:rPr lang="en-US" dirty="0"/>
              <a:t>the LEFT and RIGHT arrow keys </a:t>
            </a:r>
            <a:r>
              <a:rPr lang="en-US" b="1" i="1" dirty="0"/>
              <a:t>simultaneously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Setup </a:t>
            </a:r>
            <a:r>
              <a:rPr lang="en-US" dirty="0" err="1" smtClean="0"/>
              <a:t>SDCard</a:t>
            </a:r>
            <a:endParaRPr lang="en-US" dirty="0" smtClean="0"/>
          </a:p>
          <a:p>
            <a:pPr lvl="1"/>
            <a:r>
              <a:rPr lang="en-US" dirty="0" smtClean="0"/>
              <a:t>For CID technicians </a:t>
            </a:r>
          </a:p>
          <a:p>
            <a:endParaRPr lang="en-US" dirty="0"/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28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201901"/>
            <a:ext cx="8229600" cy="1143000"/>
          </a:xfrm>
        </p:spPr>
        <p:txBody>
          <a:bodyPr/>
          <a:lstStyle/>
          <a:p>
            <a:r>
              <a:rPr lang="en-US" dirty="0" smtClean="0"/>
              <a:t>Re-compute the Timing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procedure should be carried out whenever the CI-203’s threshold settings are changed or if the instrument isn’t measuring accurately.  Re-computing the parameters will recalculate the effects of any changes made on the other parameters. </a:t>
            </a:r>
          </a:p>
          <a:p>
            <a:pPr lvl="0"/>
            <a:r>
              <a:rPr lang="en-US" sz="2000" dirty="0"/>
              <a:t>From the "Measure" menu, press the LEFT and RIGHT arrow keys at the same time. </a:t>
            </a:r>
          </a:p>
          <a:p>
            <a:pPr lvl="0"/>
            <a:r>
              <a:rPr lang="en-US" sz="2000" dirty="0"/>
              <a:t>Hold the buttons until the motor begins to spin. The motor should spin for about 4 seconds. </a:t>
            </a:r>
          </a:p>
          <a:p>
            <a:pPr lvl="0"/>
            <a:r>
              <a:rPr lang="en-US" sz="2000" dirty="0"/>
              <a:t>Do this twice by pressing the LEFT and RIGHT arrow keys simultaneously again and making sure that the motor spins up.  </a:t>
            </a:r>
          </a:p>
          <a:p>
            <a:r>
              <a:rPr lang="en-US" sz="2000" dirty="0"/>
              <a:t>Take a test measurement and try to determine if the Length or Width readings need adjustment.</a:t>
            </a:r>
          </a:p>
        </p:txBody>
      </p:sp>
    </p:spTree>
    <p:extLst>
      <p:ext uri="{BB962C8B-B14F-4D97-AF65-F5344CB8AC3E}">
        <p14:creationId xmlns:p14="http://schemas.microsoft.com/office/powerpoint/2010/main" val="32627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Battery</a:t>
            </a:r>
          </a:p>
          <a:p>
            <a:r>
              <a:rPr lang="en-US" dirty="0" smtClean="0"/>
              <a:t>Flash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GPS</a:t>
            </a:r>
          </a:p>
          <a:p>
            <a:r>
              <a:rPr lang="en-US" dirty="0" err="1" smtClean="0"/>
              <a:t>SDcard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</a:t>
            </a:r>
          </a:p>
          <a:p>
            <a:r>
              <a:rPr lang="en-US" dirty="0" smtClean="0"/>
              <a:t>Delete</a:t>
            </a:r>
          </a:p>
          <a:p>
            <a:r>
              <a:rPr lang="en-US" dirty="0" smtClean="0"/>
              <a:t>Create</a:t>
            </a:r>
          </a:p>
          <a:p>
            <a:r>
              <a:rPr lang="en-US" dirty="0" smtClean="0"/>
              <a:t>You must always create at least 1 file before measuring.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</a:t>
            </a:r>
            <a:r>
              <a:rPr lang="en-US" dirty="0" smtClean="0"/>
              <a:t>Brie: </a:t>
            </a:r>
          </a:p>
          <a:p>
            <a:pPr lvl="1"/>
            <a:r>
              <a:rPr lang="en-US" dirty="0" smtClean="0">
                <a:hlinkClick r:id="rId2"/>
              </a:rPr>
              <a:t>Brie@cid-inc.com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support@cid-inc.com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cid-inc.com/support/ci-203-support</a:t>
            </a:r>
            <a:endParaRPr lang="en-US" dirty="0" smtClean="0"/>
          </a:p>
          <a:p>
            <a:pPr lvl="1"/>
            <a:r>
              <a:rPr lang="en-US" dirty="0" smtClean="0"/>
              <a:t>FAQs</a:t>
            </a:r>
            <a:endParaRPr lang="en-US" dirty="0" smtClean="0"/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Troubleshooting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85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CI-203 Handheld Leaf Area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Non-destructive measurement by sliding leaf under arm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CI-203 </a:t>
            </a:r>
            <a:r>
              <a:rPr lang="en-US" dirty="0"/>
              <a:t>CA: </a:t>
            </a:r>
            <a:r>
              <a:rPr lang="en-US" dirty="0" smtClean="0"/>
              <a:t>Conveyor</a:t>
            </a:r>
          </a:p>
          <a:p>
            <a:pPr lvl="1"/>
            <a:r>
              <a:rPr lang="en-US" dirty="0" smtClean="0"/>
              <a:t>Rapid measurements</a:t>
            </a:r>
            <a:endParaRPr lang="en-US" dirty="0"/>
          </a:p>
          <a:p>
            <a:pPr lvl="1"/>
            <a:r>
              <a:rPr lang="en-US" dirty="0"/>
              <a:t>Destructive, harvested leaves</a:t>
            </a:r>
          </a:p>
          <a:p>
            <a:pPr lvl="1"/>
            <a:r>
              <a:rPr lang="en-US" dirty="0"/>
              <a:t>Requires external power supply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62200"/>
            <a:ext cx="3076575" cy="27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CI-203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additional data beyond </a:t>
            </a:r>
            <a:r>
              <a:rPr lang="en-US" dirty="0" smtClean="0"/>
              <a:t>leaf area:</a:t>
            </a:r>
            <a:endParaRPr lang="en-US" dirty="0"/>
          </a:p>
          <a:p>
            <a:pPr lvl="1"/>
            <a:r>
              <a:rPr lang="en-US" dirty="0"/>
              <a:t>Length, width, perimeter</a:t>
            </a:r>
            <a:r>
              <a:rPr lang="en-US" dirty="0" smtClean="0"/>
              <a:t>, </a:t>
            </a:r>
            <a:r>
              <a:rPr lang="en-US" dirty="0"/>
              <a:t>voids, aspect </a:t>
            </a:r>
            <a:r>
              <a:rPr lang="en-US" dirty="0" smtClean="0"/>
              <a:t>ratio, shape factor, GPS tagging</a:t>
            </a:r>
            <a:endParaRPr lang="en-US" dirty="0"/>
          </a:p>
          <a:p>
            <a:pPr lvl="1"/>
            <a:r>
              <a:rPr lang="en-US" dirty="0"/>
              <a:t>Graphic display of leaf image for verification of successful scan</a:t>
            </a:r>
          </a:p>
          <a:p>
            <a:pPr lvl="1"/>
            <a:r>
              <a:rPr lang="en-US" dirty="0" smtClean="0"/>
              <a:t>Removable </a:t>
            </a:r>
            <a:r>
              <a:rPr lang="en-US" dirty="0" err="1"/>
              <a:t>SDcard</a:t>
            </a:r>
            <a:r>
              <a:rPr lang="en-US" dirty="0"/>
              <a:t> for easy data transfer (or USB)</a:t>
            </a:r>
          </a:p>
          <a:p>
            <a:r>
              <a:rPr lang="en-US" dirty="0" smtClean="0"/>
              <a:t>Remember to create a File to save data too before using the CI-203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CI-203 Menu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</a:t>
            </a:r>
          </a:p>
          <a:p>
            <a:r>
              <a:rPr lang="en-US" dirty="0" smtClean="0"/>
              <a:t>Setup</a:t>
            </a:r>
          </a:p>
          <a:p>
            <a:r>
              <a:rPr lang="en-US" dirty="0" smtClean="0"/>
              <a:t>View</a:t>
            </a:r>
          </a:p>
          <a:p>
            <a:r>
              <a:rPr lang="en-US" dirty="0" smtClean="0"/>
              <a:t>File</a:t>
            </a:r>
          </a:p>
          <a:p>
            <a:endParaRPr lang="en-US" dirty="0"/>
          </a:p>
          <a:p>
            <a:r>
              <a:rPr lang="en-US" dirty="0" smtClean="0"/>
              <a:t>Use the right arrow to select a menu option</a:t>
            </a:r>
          </a:p>
          <a:p>
            <a:r>
              <a:rPr lang="en-US" dirty="0" smtClean="0"/>
              <a:t>Use the left arrow to exit to the main menu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7" y="1454728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options are:</a:t>
            </a:r>
          </a:p>
          <a:p>
            <a:pPr lvl="0"/>
            <a:r>
              <a:rPr lang="en-US" dirty="0"/>
              <a:t>to select another file with the UP or DOWN arrow keys</a:t>
            </a:r>
          </a:p>
          <a:p>
            <a:pPr lvl="0"/>
            <a:r>
              <a:rPr lang="en-US" dirty="0"/>
              <a:t>to go back to the main menu with the LEFT arrow key</a:t>
            </a:r>
          </a:p>
          <a:p>
            <a:pPr lvl="0"/>
            <a:r>
              <a:rPr lang="en-US" dirty="0"/>
              <a:t>to take measurements by lifting the </a:t>
            </a:r>
            <a:r>
              <a:rPr lang="en-US" dirty="0" smtClean="0"/>
              <a:t>arm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raw the leaf under the arm, making the roller move to record a length measurement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49135"/>
              </p:ext>
            </p:extLst>
          </p:nvPr>
        </p:nvGraphicFramePr>
        <p:xfrm>
          <a:off x="5507181" y="1184564"/>
          <a:ext cx="3408218" cy="883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8218"/>
              </a:tblGrid>
              <a:tr h="883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Measure                   file00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&lt;arm&gt;                 </a:t>
                      </a:r>
                      <a:r>
                        <a:rPr lang="en-US" sz="2400" dirty="0" smtClean="0">
                          <a:effectLst/>
                        </a:rPr>
                        <a:t>     </a:t>
                      </a:r>
                      <a:r>
                        <a:rPr lang="en-US" sz="2400" dirty="0" err="1">
                          <a:effectLst/>
                          <a:latin typeface="Wingdings 3" pitchFamily="18" charset="2"/>
                        </a:rPr>
                        <a:t>fghi</a:t>
                      </a:r>
                      <a:endParaRPr lang="en-US" sz="2400" dirty="0">
                        <a:effectLst/>
                        <a:latin typeface="Wingdings 3" pitchFamily="18" charset="2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0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C:\Users\G\Pictures\IMG_132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4717" b="16146"/>
          <a:stretch/>
        </p:blipFill>
        <p:spPr bwMode="auto">
          <a:xfrm>
            <a:off x="415636" y="697671"/>
            <a:ext cx="8229600" cy="2569511"/>
          </a:xfrm>
          <a:prstGeom prst="rect">
            <a:avLst/>
          </a:prstGeom>
          <a:ln w="38100" cap="sq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6411" r="7722" b="4694"/>
          <a:stretch/>
        </p:blipFill>
        <p:spPr bwMode="auto">
          <a:xfrm>
            <a:off x="1298865" y="3381549"/>
            <a:ext cx="6609972" cy="260361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19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8" y="1444336"/>
            <a:ext cx="8229600" cy="4525963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the UP/DOWN arrows to select the desired option and then </a:t>
            </a:r>
            <a:endParaRPr lang="en-US" dirty="0" smtClean="0"/>
          </a:p>
          <a:p>
            <a:r>
              <a:rPr lang="en-US" dirty="0" smtClean="0"/>
              <a:t>Press </a:t>
            </a:r>
            <a:r>
              <a:rPr lang="en-US" dirty="0"/>
              <a:t>the RIGHT arrow to enter the choice.  </a:t>
            </a:r>
          </a:p>
          <a:p>
            <a:pPr lvl="2"/>
            <a:r>
              <a:rPr lang="en-US" dirty="0" err="1" smtClean="0"/>
              <a:t>Autosave</a:t>
            </a:r>
            <a:r>
              <a:rPr lang="en-US" dirty="0" smtClean="0"/>
              <a:t> (yes/no)</a:t>
            </a:r>
          </a:p>
          <a:p>
            <a:pPr lvl="2"/>
            <a:r>
              <a:rPr lang="en-US" dirty="0" smtClean="0"/>
              <a:t>Measure (leaf/root)</a:t>
            </a:r>
          </a:p>
          <a:p>
            <a:pPr lvl="2"/>
            <a:r>
              <a:rPr lang="en-US" dirty="0" smtClean="0"/>
              <a:t>Scanner</a:t>
            </a:r>
          </a:p>
          <a:p>
            <a:pPr lvl="2"/>
            <a:r>
              <a:rPr lang="en-US" dirty="0" smtClean="0"/>
              <a:t>Storage</a:t>
            </a:r>
          </a:p>
          <a:p>
            <a:pPr lvl="2"/>
            <a:r>
              <a:rPr lang="en-US" dirty="0" smtClean="0"/>
              <a:t>Time </a:t>
            </a:r>
          </a:p>
          <a:p>
            <a:pPr lvl="2"/>
            <a:r>
              <a:rPr lang="en-US" dirty="0" err="1" smtClean="0"/>
              <a:t>SDcard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Scanner = Calibration</a:t>
            </a:r>
          </a:p>
          <a:p>
            <a:r>
              <a:rPr lang="en-US" dirty="0" smtClean="0"/>
              <a:t>If </a:t>
            </a:r>
            <a:r>
              <a:rPr lang="en-US" dirty="0"/>
              <a:t>out-of-the-ordinary measurements are being recorded or if the instrument has suffered from abuse or excessive aging, the manual threshold setting may need to be adjusted.  </a:t>
            </a:r>
            <a:endParaRPr lang="en-US" dirty="0" smtClean="0"/>
          </a:p>
          <a:p>
            <a:r>
              <a:rPr lang="en-US" dirty="0" smtClean="0"/>
              <a:t>Follow instructions in manual to adjust width and length calibration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Scanner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09" y="1433946"/>
            <a:ext cx="8229600" cy="4525963"/>
          </a:xfrm>
        </p:spPr>
        <p:txBody>
          <a:bodyPr/>
          <a:lstStyle/>
          <a:p>
            <a:r>
              <a:rPr lang="en-US" sz="2400" dirty="0"/>
              <a:t>The scanner filter is used to filter out particles on the conveyor cylinder that may be mistaken as objects to be measured. </a:t>
            </a:r>
            <a:endParaRPr lang="en-US" sz="2400" dirty="0" smtClean="0"/>
          </a:p>
          <a:p>
            <a:r>
              <a:rPr lang="en-US" sz="2400" dirty="0" smtClean="0"/>
              <a:t>Press </a:t>
            </a:r>
            <a:r>
              <a:rPr lang="en-US" sz="2400" dirty="0"/>
              <a:t>the RIGHT arrow when Filter is highlighted to see the current filter settings and whether it is turned on or off.  </a:t>
            </a:r>
            <a:endParaRPr lang="en-US" sz="2400" dirty="0" smtClean="0"/>
          </a:p>
          <a:p>
            <a:r>
              <a:rPr lang="en-US" sz="2400" dirty="0" smtClean="0"/>
              <a:t>Use </a:t>
            </a:r>
            <a:r>
              <a:rPr lang="en-US" sz="2400" dirty="0"/>
              <a:t>the UP/DOWN arrows to increase or decrease the size of the objects to be filtered out. </a:t>
            </a:r>
            <a:endParaRPr lang="en-US" sz="2400" dirty="0" smtClean="0"/>
          </a:p>
          <a:p>
            <a:r>
              <a:rPr lang="en-US" sz="2400" dirty="0" smtClean="0"/>
              <a:t>Press </a:t>
            </a:r>
            <a:r>
              <a:rPr lang="en-US" sz="2400" dirty="0"/>
              <a:t>the right arrow to toggle the OFF/ON state of the filter. </a:t>
            </a:r>
            <a:endParaRPr lang="en-US" sz="2400" dirty="0" smtClean="0"/>
          </a:p>
          <a:p>
            <a:r>
              <a:rPr lang="en-US" sz="2400" dirty="0" smtClean="0"/>
              <a:t>Press </a:t>
            </a:r>
            <a:r>
              <a:rPr lang="en-US" sz="2400" dirty="0"/>
              <a:t>the left arrow and select </a:t>
            </a:r>
            <a:r>
              <a:rPr lang="en-US" sz="2400" dirty="0" smtClean="0"/>
              <a:t>Save to </a:t>
            </a:r>
            <a:r>
              <a:rPr lang="en-US" sz="2400" dirty="0"/>
              <a:t>choose to make the change or Stop to abort the change and  </a:t>
            </a:r>
            <a:r>
              <a:rPr lang="en-US" sz="2400" dirty="0" smtClean="0"/>
              <a:t>exit </a:t>
            </a:r>
            <a:r>
              <a:rPr lang="en-US" sz="2400" dirty="0"/>
              <a:t>back to the Scanner Setup menu.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ID Theme">
  <a:themeElements>
    <a:clrScheme name="3_CID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ID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ID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8522</TotalTime>
  <Words>523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3_CID Theme</vt:lpstr>
      <vt:lpstr>CI-203 Instrument Training</vt:lpstr>
      <vt:lpstr>CI-203 Handheld Leaf Area Meter</vt:lpstr>
      <vt:lpstr>CI-203</vt:lpstr>
      <vt:lpstr>CI-203 Menu System</vt:lpstr>
      <vt:lpstr>Measure Menu</vt:lpstr>
      <vt:lpstr> </vt:lpstr>
      <vt:lpstr>Setup Menu</vt:lpstr>
      <vt:lpstr>Setup Scanner</vt:lpstr>
      <vt:lpstr>Setup Scanner Filter</vt:lpstr>
      <vt:lpstr>Other Setup Menu Options</vt:lpstr>
      <vt:lpstr>Re-compute the Timing Parameters</vt:lpstr>
      <vt:lpstr>View Menu</vt:lpstr>
      <vt:lpstr>File Menu</vt:lpstr>
      <vt:lpstr>Technical Support</vt:lpstr>
    </vt:vector>
  </TitlesOfParts>
  <Company>CID,Inc.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Valued Sony Customer</dc:creator>
  <cp:lastModifiedBy>Brie Meyer</cp:lastModifiedBy>
  <cp:revision>128</cp:revision>
  <cp:lastPrinted>2014-09-10T15:34:40Z</cp:lastPrinted>
  <dcterms:created xsi:type="dcterms:W3CDTF">2000-12-03T23:15:35Z</dcterms:created>
  <dcterms:modified xsi:type="dcterms:W3CDTF">2015-06-29T17:49:23Z</dcterms:modified>
</cp:coreProperties>
</file>