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4" r:id="rId19"/>
    <p:sldId id="275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4660"/>
  </p:normalViewPr>
  <p:slideViewPr>
    <p:cSldViewPr>
      <p:cViewPr varScale="1">
        <p:scale>
          <a:sx n="75" d="100"/>
          <a:sy n="75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8B76-724C-4616-88A2-8D92E81B72A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A0B4C-E9E4-4B40-91C2-30C415E145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1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9BD77-4627-4CB0-AE1B-F344A00E3E0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51B9E-034A-4001-B2CA-4ABF00C3B6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F1DFB-73D5-49FB-BD36-B0070027462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E67F-5272-47A8-818A-7F62EB124F6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5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54BF3E-C282-45C7-938D-A4B153D3F4A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4E13BC-54F3-4E69-B091-91364F61CBA2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02828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A0EA4D-E5DD-426E-99EB-462288DB4D3D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FE8806-F170-402B-B018-4F73F1FF57AA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11365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A0B4C-E9E4-4B40-91C2-30C415E1452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0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64D17-FCF7-4E28-86E5-71B9AA4CE13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4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9C4C2-988F-4E4D-B132-4792583FEF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226E2-9D0C-4AA7-898A-F60F90753AF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2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541E5-D09B-4312-AEBA-C3536055072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3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651C6-BF5B-4519-AFC8-FECD8430264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6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1A6CE-EFC2-474F-8D8E-4722E7D6D97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64D17-FCF7-4E28-86E5-71B9AA4CE13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19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878A7-1B27-493E-A751-548A3C70B12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2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B9FCA-F175-4545-BBAE-423617BC665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78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6248-B394-45E6-8FD0-46CD6AD7269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5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B57F2-E179-4D20-B71D-C27EBFAFC26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1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B57F2-E179-4D20-B71D-C27EBFAFC26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3898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B57F2-E179-4D20-B71D-C27EBFAFC26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70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B57F2-E179-4D20-B71D-C27EBFAFC26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6895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B57F2-E179-4D20-B71D-C27EBFAFC26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52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51B9E-034A-4001-B2CA-4ABF00C3B6A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55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8E67F-5272-47A8-818A-7F62EB124F6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91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2BA97-AF65-4FF4-9CB0-A0C3A98AB4B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9C4C2-988F-4E4D-B132-4792583FEFD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0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E7D5C-D124-4A6A-89AC-DCCFF8537DD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226E2-9D0C-4AA7-898A-F60F90753AF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6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2EA92-4A3B-4D0D-A34F-0DEC6BCA9E4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541E5-D09B-4312-AEBA-C3536055072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6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A3995-AA33-41FB-94DC-075C5CF0695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651C6-BF5B-4519-AFC8-FECD8430264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CCAB-2628-4366-B95C-CCC21715C9D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878A7-1B27-493E-A751-548A3C70B12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E3F7B-3DB7-498B-B421-2E5764F866B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9FCA-F175-4545-BBAE-423617BC665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9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A8F6F-488D-4FED-B3FC-3BB2112ADCD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16248-B394-45E6-8FD0-46CD6AD7269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0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7893" name="Content Placeholder 9" descr="Wheat Image.jpg"/>
          <p:cNvSpPr>
            <a:spLocks noGrp="1" noChangeAspect="1"/>
          </p:cNvSpPr>
          <p:nvPr/>
        </p:nvSpPr>
        <p:spPr bwMode="auto">
          <a:xfrm>
            <a:off x="914400" y="1295400"/>
            <a:ext cx="6762750" cy="4495800"/>
          </a:xfrm>
          <a:prstGeom prst="rect">
            <a:avLst/>
          </a:prstGeom>
          <a:blipFill dpi="0" rotWithShape="1">
            <a:blip r:embed="rId1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bg1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Content Placeholder 9" descr="Wheat Image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14400" y="1295400"/>
            <a:ext cx="6762750" cy="4495800"/>
          </a:xfrm>
          <a:prstGeom prst="rect">
            <a:avLst/>
          </a:prstGeom>
          <a:blipFill dpi="0" rotWithShape="1">
            <a:blip r:embed="rId1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bg1"/>
            </a:outerShdw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gradFill rotWithShape="1">
            <a:gsLst>
              <a:gs pos="0">
                <a:srgbClr val="3D7638"/>
              </a:gs>
              <a:gs pos="100000">
                <a:srgbClr val="65B84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85800" y="1371600"/>
            <a:ext cx="7772400" cy="44196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739D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www.cid-inc.com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214791-0C87-4785-90A1-64BA40C04D3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BB57F2-E179-4D20-B71D-C27EBFAFC26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7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 advClick="0" advTm="8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3BB57F2-E179-4D20-B71D-C27EBFAFC26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3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sciencedirect.com/science/article/pii/S0168192308003341" TargetMode="Externa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CI-110 Plant Canopy Analyzer Instrument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6000" y="4572000"/>
            <a:ext cx="6400800" cy="1752600"/>
          </a:xfrm>
        </p:spPr>
        <p:txBody>
          <a:bodyPr/>
          <a:lstStyle/>
          <a:p>
            <a:r>
              <a:rPr lang="en-US" dirty="0" smtClean="0"/>
              <a:t>Conducted </a:t>
            </a:r>
            <a:r>
              <a:rPr lang="en-US" dirty="0"/>
              <a:t>by: Brienne Meyer</a:t>
            </a:r>
          </a:p>
          <a:p>
            <a:r>
              <a:rPr lang="en-US" dirty="0" smtClean="0"/>
              <a:t>bmeyer@cid-inc.com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2203522"/>
            <a:ext cx="4166971" cy="277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17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 LAI Calculation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44" y="1913082"/>
            <a:ext cx="7512911" cy="434340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1371601"/>
            <a:ext cx="8001000" cy="1143000"/>
          </a:xfrm>
        </p:spPr>
        <p:txBody>
          <a:bodyPr/>
          <a:lstStyle/>
          <a:p>
            <a:r>
              <a:rPr lang="en-US" dirty="0" smtClean="0"/>
              <a:t>Change the way PAR data is recorded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1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36"/>
            <a:ext cx="8229600" cy="1143000"/>
          </a:xfrm>
        </p:spPr>
        <p:txBody>
          <a:bodyPr/>
          <a:lstStyle/>
          <a:p>
            <a:r>
              <a:rPr lang="en-US" dirty="0" smtClean="0"/>
              <a:t>Sky and Leaf Filter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5037"/>
            <a:ext cx="2485714" cy="24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3882" y="1447800"/>
            <a:ext cx="3276600" cy="4525963"/>
          </a:xfrm>
        </p:spPr>
        <p:txBody>
          <a:bodyPr/>
          <a:lstStyle/>
          <a:p>
            <a:r>
              <a:rPr lang="en-US" sz="2000" dirty="0"/>
              <a:t>Here, foliage colors that should be green are blurred by the sky with a blue hue. </a:t>
            </a:r>
          </a:p>
          <a:p>
            <a:r>
              <a:rPr lang="en-US" sz="2000" dirty="0" smtClean="0"/>
              <a:t>Click </a:t>
            </a:r>
            <a:r>
              <a:rPr lang="en-US" sz="2000" dirty="0"/>
              <a:t>on a color square, click on the color in the image to work </a:t>
            </a:r>
            <a:r>
              <a:rPr lang="en-US" sz="2000" dirty="0" smtClean="0"/>
              <a:t>with</a:t>
            </a:r>
          </a:p>
          <a:p>
            <a:r>
              <a:rPr lang="en-US" sz="2000" dirty="0" smtClean="0"/>
              <a:t>Select </a:t>
            </a:r>
            <a:r>
              <a:rPr lang="en-US" sz="2000" dirty="0"/>
              <a:t>the “Color Match Tolerance</a:t>
            </a:r>
            <a:r>
              <a:rPr lang="en-US" sz="2000" dirty="0" smtClean="0"/>
              <a:t>” --increase </a:t>
            </a:r>
            <a:r>
              <a:rPr lang="en-US" sz="2000" dirty="0"/>
              <a:t>this tolerance to include pixels with colors similar to the selected color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5123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79" y="1032163"/>
            <a:ext cx="2403475" cy="2403475"/>
          </a:xfrm>
          <a:prstGeom prst="rect">
            <a:avLst/>
          </a:prstGeom>
          <a:noFill/>
          <a:ln w="3810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ky and lea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1364"/>
            <a:ext cx="5791200" cy="33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5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</a:t>
            </a:r>
            <a:r>
              <a:rPr lang="en-US" b="1" dirty="0" smtClean="0"/>
              <a:t>Tags</a:t>
            </a:r>
            <a:r>
              <a:rPr lang="en-US" dirty="0" smtClean="0"/>
              <a:t> to identify a location, plot or field site</a:t>
            </a:r>
          </a:p>
          <a:p>
            <a:r>
              <a:rPr lang="en-US" b="1" dirty="0" smtClean="0"/>
              <a:t>Tags</a:t>
            </a:r>
            <a:r>
              <a:rPr lang="en-US" dirty="0" smtClean="0"/>
              <a:t> appear in Browse Records</a:t>
            </a:r>
          </a:p>
          <a:p>
            <a:r>
              <a:rPr lang="en-US" dirty="0" smtClean="0"/>
              <a:t>GPS accuracy: ~2.5m CEP (circular error probability)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63652"/>
            <a:ext cx="6934200" cy="409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Fraction Threshold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Manual </a:t>
            </a:r>
            <a:r>
              <a:rPr lang="en-US" dirty="0" smtClean="0"/>
              <a:t>Threshold</a:t>
            </a:r>
          </a:p>
          <a:p>
            <a:r>
              <a:rPr lang="en-US" dirty="0"/>
              <a:t>Entropy Crossover</a:t>
            </a:r>
          </a:p>
          <a:p>
            <a:r>
              <a:rPr lang="en-US" dirty="0" smtClean="0"/>
              <a:t>Otsu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For more information on Gap Fraction Methods please refer to the article by </a:t>
            </a:r>
            <a:r>
              <a:rPr lang="en-US" sz="2000" dirty="0">
                <a:hlinkClick r:id="rId2"/>
              </a:rPr>
              <a:t>Juarez et al. </a:t>
            </a:r>
            <a:endParaRPr lang="en-US" sz="2000" dirty="0"/>
          </a:p>
          <a:p>
            <a:r>
              <a:rPr lang="en-US" sz="2000" dirty="0" smtClean="0"/>
              <a:t>"</a:t>
            </a:r>
            <a:r>
              <a:rPr lang="en-US" sz="2000" dirty="0"/>
              <a:t>An improved estimate of leaf area index based on the histogram analysis of hemispherical photographs." 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28" y="1930400"/>
            <a:ext cx="5060372" cy="292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39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478973"/>
            <a:ext cx="844414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3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8162"/>
            <a:ext cx="6347714" cy="1320800"/>
          </a:xfrm>
        </p:spPr>
        <p:txBody>
          <a:bodyPr/>
          <a:lstStyle/>
          <a:p>
            <a:r>
              <a:rPr lang="en-US" dirty="0" smtClean="0"/>
              <a:t>Export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7010400" cy="3706811"/>
          </a:xfrm>
        </p:spPr>
        <p:txBody>
          <a:bodyPr/>
          <a:lstStyle/>
          <a:p>
            <a:r>
              <a:rPr lang="en-US" dirty="0" smtClean="0"/>
              <a:t>CSV (Excel spreadsheet)</a:t>
            </a:r>
          </a:p>
          <a:p>
            <a:r>
              <a:rPr lang="en-US" dirty="0" smtClean="0"/>
              <a:t>KML (Google Earth)</a:t>
            </a:r>
          </a:p>
          <a:p>
            <a:r>
              <a:rPr lang="en-US" dirty="0" smtClean="0"/>
              <a:t>Option to export pictures as well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30136"/>
            <a:ext cx="7924800" cy="465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43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Advanced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1828800"/>
          </a:xfrm>
        </p:spPr>
        <p:txBody>
          <a:bodyPr/>
          <a:lstStyle/>
          <a:p>
            <a:r>
              <a:rPr lang="en-US" dirty="0" smtClean="0"/>
              <a:t>Lens and camera settings found in back of user manual</a:t>
            </a:r>
          </a:p>
          <a:p>
            <a:r>
              <a:rPr lang="en-US" dirty="0" smtClean="0"/>
              <a:t>PAR sensor calibration done by technician</a:t>
            </a:r>
          </a:p>
          <a:p>
            <a:r>
              <a:rPr lang="en-US" dirty="0" smtClean="0"/>
              <a:t>Compass calibration done by user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63939"/>
            <a:ext cx="5815264" cy="3594061"/>
          </a:xfrm>
        </p:spPr>
      </p:pic>
    </p:spTree>
    <p:extLst>
      <p:ext uri="{BB962C8B-B14F-4D97-AF65-F5344CB8AC3E}">
        <p14:creationId xmlns:p14="http://schemas.microsoft.com/office/powerpoint/2010/main" val="34527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 Calibration</a:t>
            </a:r>
            <a:endParaRPr lang="en-US" dirty="0"/>
          </a:p>
        </p:txBody>
      </p:sp>
      <p:pic>
        <p:nvPicPr>
          <p:cNvPr id="4" name="compass calibrat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838200" y="1676400"/>
            <a:ext cx="6348413" cy="3576637"/>
          </a:xfrm>
        </p:spPr>
      </p:pic>
    </p:spTree>
    <p:extLst>
      <p:ext uri="{BB962C8B-B14F-4D97-AF65-F5344CB8AC3E}">
        <p14:creationId xmlns:p14="http://schemas.microsoft.com/office/powerpoint/2010/main" val="65863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on Windows 7/8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32 or 64 bit</a:t>
            </a:r>
          </a:p>
          <a:p>
            <a:r>
              <a:rPr lang="en-US" dirty="0" smtClean="0"/>
              <a:t>Windows 8: disable driver signature enforcement to have hardware work </a:t>
            </a:r>
          </a:p>
          <a:p>
            <a:r>
              <a:rPr lang="en-US" dirty="0" smtClean="0"/>
              <a:t>Must install driver and plug in hardware: then input Advanced Settings &gt; Camera/lens alignment to have image display properly (centered)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91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 .ci110 file contains:</a:t>
            </a:r>
          </a:p>
          <a:p>
            <a:r>
              <a:rPr lang="en-US" dirty="0" smtClean="0"/>
              <a:t>Raw image file</a:t>
            </a:r>
          </a:p>
          <a:p>
            <a:r>
              <a:rPr lang="en-US" dirty="0" smtClean="0"/>
              <a:t>Measured image file</a:t>
            </a:r>
          </a:p>
          <a:p>
            <a:r>
              <a:rPr lang="en-US" dirty="0" smtClean="0"/>
              <a:t>Settings file</a:t>
            </a:r>
          </a:p>
          <a:p>
            <a:pPr lvl="1"/>
            <a:r>
              <a:rPr lang="en-US" sz="2000" i="1" dirty="0" smtClean="0"/>
              <a:t>Azimuth &amp; Zenith information</a:t>
            </a:r>
            <a:endParaRPr lang="en-US" sz="2000" dirty="0"/>
          </a:p>
          <a:p>
            <a:pPr lvl="1"/>
            <a:r>
              <a:rPr lang="en-US" sz="2000" i="1" dirty="0"/>
              <a:t>Image Threshold</a:t>
            </a:r>
            <a:endParaRPr lang="en-US" sz="2000" dirty="0"/>
          </a:p>
          <a:p>
            <a:pPr lvl="1"/>
            <a:r>
              <a:rPr lang="en-US" sz="2000" i="1" dirty="0"/>
              <a:t>Viewable Range</a:t>
            </a:r>
            <a:endParaRPr lang="en-US" sz="2000" dirty="0"/>
          </a:p>
          <a:p>
            <a:pPr lvl="1"/>
            <a:r>
              <a:rPr lang="en-US" sz="2000" i="1" dirty="0" err="1"/>
              <a:t>Sunflecks</a:t>
            </a:r>
            <a:r>
              <a:rPr lang="en-US" sz="2000" i="1" dirty="0"/>
              <a:t> </a:t>
            </a:r>
            <a:r>
              <a:rPr lang="en-US" sz="2000" i="1" dirty="0" smtClean="0"/>
              <a:t>&amp; PAR </a:t>
            </a:r>
            <a:r>
              <a:rPr lang="en-US" sz="2000" i="1" dirty="0"/>
              <a:t>calibration </a:t>
            </a:r>
            <a:endParaRPr lang="en-US" sz="2000" dirty="0"/>
          </a:p>
          <a:p>
            <a:r>
              <a:rPr lang="en-US" dirty="0"/>
              <a:t>Data file</a:t>
            </a:r>
          </a:p>
          <a:p>
            <a:pPr lvl="1"/>
            <a:r>
              <a:rPr lang="en-US" sz="2000" i="1" dirty="0"/>
              <a:t>Timestamp</a:t>
            </a:r>
            <a:endParaRPr lang="en-US" sz="2000" dirty="0"/>
          </a:p>
          <a:p>
            <a:pPr lvl="1"/>
            <a:r>
              <a:rPr lang="en-US" sz="2000" i="1" dirty="0" err="1"/>
              <a:t>Sunflecks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000" i="1" dirty="0"/>
              <a:t>PAR</a:t>
            </a:r>
            <a:endParaRPr lang="en-US" sz="2000" dirty="0"/>
          </a:p>
          <a:p>
            <a:pPr lvl="1"/>
            <a:r>
              <a:rPr lang="en-US" sz="2000" i="1" dirty="0"/>
              <a:t>Leaf Area Index</a:t>
            </a:r>
            <a:endParaRPr lang="en-US" sz="2000" dirty="0"/>
          </a:p>
          <a:p>
            <a:pPr lvl="1"/>
            <a:r>
              <a:rPr lang="en-US" sz="2000" i="1" dirty="0"/>
              <a:t>Mean Leaf Angle</a:t>
            </a:r>
            <a:endParaRPr lang="en-US" sz="2000" dirty="0"/>
          </a:p>
          <a:p>
            <a:pPr lvl="1"/>
            <a:r>
              <a:rPr lang="en-US" sz="2000" i="1" dirty="0" smtClean="0"/>
              <a:t>Transmission </a:t>
            </a:r>
            <a:r>
              <a:rPr lang="en-US" sz="2000" i="1" dirty="0"/>
              <a:t>coefficient for defuse penetration</a:t>
            </a:r>
            <a:endParaRPr lang="en-US" sz="2000" dirty="0"/>
          </a:p>
          <a:p>
            <a:pPr lvl="1"/>
            <a:r>
              <a:rPr lang="en-US" sz="2000" i="1" dirty="0"/>
              <a:t>Zenith Divisions, Transmission coefficient, Extinction coefficient</a:t>
            </a:r>
            <a:endParaRPr lang="en-US" sz="2000" dirty="0"/>
          </a:p>
          <a:p>
            <a:pPr lvl="1"/>
            <a:r>
              <a:rPr lang="en-US" sz="2000" i="1" dirty="0"/>
              <a:t>Azimuth Divisions, Leaf Distribution</a:t>
            </a:r>
            <a:endParaRPr lang="en-US" sz="2000" dirty="0"/>
          </a:p>
          <a:p>
            <a:pPr lvl="1"/>
            <a:r>
              <a:rPr lang="en-US" sz="2000" i="1" dirty="0"/>
              <a:t>Longitude and Latitude</a:t>
            </a:r>
            <a:endParaRPr lang="en-US" sz="2000" dirty="0"/>
          </a:p>
          <a:p>
            <a:pPr lvl="1"/>
            <a:r>
              <a:rPr lang="en-US" sz="2000" i="1" dirty="0"/>
              <a:t>GPS Quality, Number of Satellites, GPS Lock indicator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CI-110 Plant Canopy Imager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Provides the researcher with:</a:t>
            </a:r>
          </a:p>
          <a:p>
            <a:r>
              <a:rPr lang="en-US" dirty="0" smtClean="0"/>
              <a:t>Leaf Area Index (LAI) </a:t>
            </a:r>
          </a:p>
          <a:p>
            <a:r>
              <a:rPr lang="en-US" dirty="0" smtClean="0"/>
              <a:t>Mean Leaf Angles</a:t>
            </a:r>
          </a:p>
          <a:p>
            <a:r>
              <a:rPr lang="en-US" dirty="0" smtClean="0"/>
              <a:t>Photosynthetically Active Radiation (PAR)</a:t>
            </a:r>
          </a:p>
          <a:p>
            <a:r>
              <a:rPr lang="en-US" dirty="0" smtClean="0"/>
              <a:t>GPS and Compass Data</a:t>
            </a:r>
          </a:p>
          <a:p>
            <a:r>
              <a:rPr lang="en-US" dirty="0" smtClean="0"/>
              <a:t>Canopy Image (170</a:t>
            </a:r>
            <a:r>
              <a:rPr lang="en-US" baseline="30000" dirty="0" smtClean="0"/>
              <a:t>o</a:t>
            </a:r>
            <a:r>
              <a:rPr lang="en-US" dirty="0" smtClean="0"/>
              <a:t> hemispherical picture) file is saved on computer</a:t>
            </a:r>
          </a:p>
          <a:p>
            <a:pPr lvl="1"/>
            <a:r>
              <a:rPr lang="en-US" dirty="0" smtClean="0"/>
              <a:t>.ci110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6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CI-110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researcher to capture canopy image and analyze immediately or analyze later</a:t>
            </a:r>
          </a:p>
          <a:p>
            <a:r>
              <a:rPr lang="en-US" dirty="0" smtClean="0"/>
              <a:t>Adjustable image settings:</a:t>
            </a:r>
          </a:p>
          <a:p>
            <a:pPr lvl="1"/>
            <a:r>
              <a:rPr lang="en-US" dirty="0" smtClean="0"/>
              <a:t>Brightness, contrast, gamma</a:t>
            </a:r>
          </a:p>
          <a:p>
            <a:pPr lvl="1"/>
            <a:r>
              <a:rPr lang="en-US" dirty="0" smtClean="0"/>
              <a:t>Sky and leaf filter</a:t>
            </a:r>
          </a:p>
          <a:p>
            <a:pPr lvl="1"/>
            <a:r>
              <a:rPr lang="en-US" dirty="0" smtClean="0"/>
              <a:t>GAP Fraction Threshold</a:t>
            </a:r>
          </a:p>
          <a:p>
            <a:pPr lvl="1"/>
            <a:r>
              <a:rPr lang="en-US" dirty="0" smtClean="0"/>
              <a:t>Azimuth &amp; Zenith Divisions</a:t>
            </a:r>
          </a:p>
          <a:p>
            <a:pPr lvl="1"/>
            <a:r>
              <a:rPr lang="en-US" dirty="0" smtClean="0"/>
              <a:t>Location (Tags)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740372"/>
            <a:ext cx="3656080" cy="243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CI-110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1385888"/>
            <a:ext cx="4329113" cy="432911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95413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CI-110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 camera head onto arm</a:t>
            </a:r>
          </a:p>
          <a:p>
            <a:pPr lvl="1"/>
            <a:r>
              <a:rPr lang="en-US" dirty="0"/>
              <a:t>Make sure to line up “top” stickers</a:t>
            </a:r>
          </a:p>
          <a:p>
            <a:r>
              <a:rPr lang="en-US" dirty="0" smtClean="0"/>
              <a:t>Connect USB to tablet computer</a:t>
            </a:r>
          </a:p>
          <a:p>
            <a:r>
              <a:rPr lang="en-US" dirty="0" smtClean="0"/>
              <a:t>Start CI-110 Plant Canopy Analysis Software</a:t>
            </a:r>
          </a:p>
        </p:txBody>
      </p:sp>
    </p:spTree>
    <p:extLst>
      <p:ext uri="{BB962C8B-B14F-4D97-AF65-F5344CB8AC3E}">
        <p14:creationId xmlns:p14="http://schemas.microsoft.com/office/powerpoint/2010/main" val="21106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CI-110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229600" cy="4525963"/>
          </a:xfrm>
        </p:spPr>
        <p:txBody>
          <a:bodyPr/>
          <a:lstStyle/>
          <a:p>
            <a:r>
              <a:rPr lang="en-US" dirty="0" smtClean="0"/>
              <a:t>Open the CI-110 software on the tablet.  </a:t>
            </a:r>
          </a:p>
          <a:p>
            <a:pPr lvl="1"/>
            <a:r>
              <a:rPr lang="en-US" dirty="0" smtClean="0"/>
              <a:t>Measurement</a:t>
            </a:r>
          </a:p>
          <a:p>
            <a:pPr lvl="1"/>
            <a:r>
              <a:rPr lang="en-US" dirty="0" smtClean="0"/>
              <a:t>Browse Records</a:t>
            </a:r>
          </a:p>
          <a:p>
            <a:pPr lvl="1"/>
            <a:r>
              <a:rPr lang="en-US" dirty="0" smtClean="0"/>
              <a:t>Advanced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799816"/>
            <a:ext cx="6473536" cy="403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91"/>
            <a:ext cx="9144000" cy="379960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000" dirty="0" smtClean="0"/>
              <a:t>Click </a:t>
            </a:r>
            <a:r>
              <a:rPr lang="en-US" sz="2000" dirty="0"/>
              <a:t>the </a:t>
            </a:r>
            <a:r>
              <a:rPr lang="en-US" sz="2000" b="1" dirty="0"/>
              <a:t>Start</a:t>
            </a:r>
            <a:r>
              <a:rPr lang="en-US" sz="2000" dirty="0"/>
              <a:t> </a:t>
            </a:r>
            <a:r>
              <a:rPr lang="en-US" sz="2000" dirty="0" smtClean="0"/>
              <a:t>button.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-round </a:t>
            </a:r>
            <a:r>
              <a:rPr lang="en-US" sz="2000" dirty="0"/>
              <a:t>image area on the </a:t>
            </a:r>
            <a:r>
              <a:rPr lang="en-US" dirty="0" smtClean="0"/>
              <a:t>right </a:t>
            </a:r>
            <a:r>
              <a:rPr lang="en-US" sz="2000" dirty="0" smtClean="0"/>
              <a:t>will be a </a:t>
            </a:r>
            <a:r>
              <a:rPr lang="en-US" sz="2000" dirty="0"/>
              <a:t>live video </a:t>
            </a:r>
            <a:r>
              <a:rPr lang="en-US" sz="2000" dirty="0" smtClean="0"/>
              <a:t>stream</a:t>
            </a:r>
          </a:p>
          <a:p>
            <a:pPr lvl="0"/>
            <a:r>
              <a:rPr lang="en-US" sz="2000" dirty="0" smtClean="0"/>
              <a:t>Place CI-110 under canopy.  </a:t>
            </a:r>
          </a:p>
          <a:p>
            <a:pPr lvl="1"/>
            <a:r>
              <a:rPr lang="en-US" sz="1600" dirty="0" smtClean="0"/>
              <a:t>Face camera north for accurate readings (needle turns green when aiming north)</a:t>
            </a:r>
          </a:p>
          <a:p>
            <a:pPr lvl="0"/>
            <a:r>
              <a:rPr lang="en-US" sz="2000" dirty="0" smtClean="0"/>
              <a:t>Click </a:t>
            </a:r>
            <a:r>
              <a:rPr lang="en-US" sz="2000" dirty="0"/>
              <a:t>the </a:t>
            </a:r>
            <a:r>
              <a:rPr lang="en-US" sz="2000" b="1" i="1" dirty="0"/>
              <a:t>Pause</a:t>
            </a:r>
            <a:r>
              <a:rPr lang="en-US" sz="2000" dirty="0"/>
              <a:t> button to preview your measurement.  </a:t>
            </a:r>
            <a:endParaRPr lang="en-US" sz="2000" dirty="0" smtClean="0"/>
          </a:p>
          <a:p>
            <a:pPr lvl="0"/>
            <a:r>
              <a:rPr lang="en-US" sz="2000" b="1" dirty="0" smtClean="0">
                <a:solidFill>
                  <a:schemeClr val="accent5"/>
                </a:solidFill>
              </a:rPr>
              <a:t>Adjust the Exposure</a:t>
            </a:r>
            <a:r>
              <a:rPr lang="en-US" sz="2000" dirty="0" smtClean="0"/>
              <a:t>, Brightness</a:t>
            </a:r>
            <a:r>
              <a:rPr lang="en-US" sz="2000" dirty="0"/>
              <a:t>, Contrast &amp; </a:t>
            </a:r>
            <a:r>
              <a:rPr lang="en-US" sz="2000" dirty="0" smtClean="0"/>
              <a:t>Gamma </a:t>
            </a:r>
            <a:r>
              <a:rPr lang="en-US" sz="2000" dirty="0"/>
              <a:t>as needed to increase the contrast between sky and foliage</a:t>
            </a:r>
            <a:r>
              <a:rPr lang="en-US" sz="2000" dirty="0" smtClean="0"/>
              <a:t>.</a:t>
            </a:r>
            <a:endParaRPr lang="en-US" sz="2000" dirty="0"/>
          </a:p>
          <a:p>
            <a:pPr lvl="0"/>
            <a:r>
              <a:rPr lang="en-US" sz="2000" dirty="0"/>
              <a:t>Click </a:t>
            </a:r>
            <a:r>
              <a:rPr lang="en-US" sz="2000" b="1" dirty="0"/>
              <a:t>Data</a:t>
            </a:r>
            <a:r>
              <a:rPr lang="en-US" sz="2000" dirty="0"/>
              <a:t> and </a:t>
            </a:r>
            <a:r>
              <a:rPr lang="en-US" sz="2000" b="1" dirty="0"/>
              <a:t>Edit </a:t>
            </a:r>
            <a:r>
              <a:rPr lang="en-US" sz="2000" dirty="0"/>
              <a:t>to view your measurement details and make changes</a:t>
            </a:r>
            <a:r>
              <a:rPr lang="en-US" sz="2000" dirty="0" smtClean="0"/>
              <a:t>.</a:t>
            </a:r>
            <a:endParaRPr lang="en-US" sz="2000" dirty="0"/>
          </a:p>
          <a:p>
            <a:pPr lvl="0"/>
            <a:r>
              <a:rPr lang="en-US" sz="2000" dirty="0"/>
              <a:t>Click the </a:t>
            </a:r>
            <a:r>
              <a:rPr lang="en-US" sz="2000" b="1" dirty="0"/>
              <a:t>Save</a:t>
            </a:r>
            <a:r>
              <a:rPr lang="en-US" sz="2000" dirty="0"/>
              <a:t> button.  Hold the camera steady for the </a:t>
            </a:r>
            <a:r>
              <a:rPr lang="en-US" sz="2000" b="1" dirty="0"/>
              <a:t>1-2 second delay </a:t>
            </a:r>
            <a:r>
              <a:rPr lang="en-US" sz="2000" dirty="0"/>
              <a:t>while the image is saving.  The application will save your measurement. </a:t>
            </a:r>
          </a:p>
        </p:txBody>
      </p:sp>
      <p:pic>
        <p:nvPicPr>
          <p:cNvPr id="1026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12" y="3581274"/>
            <a:ext cx="5463288" cy="322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20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229600" cy="4525963"/>
          </a:xfrm>
        </p:spPr>
        <p:txBody>
          <a:bodyPr/>
          <a:lstStyle/>
          <a:p>
            <a:r>
              <a:rPr lang="en-US" sz="2400" dirty="0" smtClean="0"/>
              <a:t>Start/Pause button: enable or stop the live video feed</a:t>
            </a:r>
            <a:endParaRPr lang="en-US" sz="2400" dirty="0"/>
          </a:p>
          <a:p>
            <a:r>
              <a:rPr lang="en-US" sz="2400" dirty="0"/>
              <a:t>Data/Edit </a:t>
            </a:r>
            <a:r>
              <a:rPr lang="en-US" sz="2400" dirty="0" smtClean="0"/>
              <a:t>button: measure current image and show data/manipulate image menus</a:t>
            </a:r>
            <a:endParaRPr lang="en-US" sz="2400" dirty="0"/>
          </a:p>
          <a:p>
            <a:r>
              <a:rPr lang="en-US" sz="2400" dirty="0"/>
              <a:t>Save </a:t>
            </a:r>
            <a:r>
              <a:rPr lang="en-US" sz="2400" dirty="0" smtClean="0"/>
              <a:t>button</a:t>
            </a:r>
            <a:endParaRPr lang="en-US" sz="2400" dirty="0"/>
          </a:p>
          <a:p>
            <a:r>
              <a:rPr lang="en-US" sz="2400" dirty="0"/>
              <a:t>Original / Measured Image Toggle button</a:t>
            </a:r>
          </a:p>
          <a:p>
            <a:r>
              <a:rPr lang="en-US" sz="2400" dirty="0"/>
              <a:t>GPS Lock</a:t>
            </a:r>
          </a:p>
          <a:p>
            <a:endParaRPr lang="en-US" dirty="0"/>
          </a:p>
        </p:txBody>
      </p:sp>
      <p:pic>
        <p:nvPicPr>
          <p:cNvPr id="2050" name="Picture 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95099"/>
            <a:ext cx="7086600" cy="418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0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Azimuth and Zenith Divisions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" y="1004967"/>
            <a:ext cx="5058688" cy="29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zenith divis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54860"/>
            <a:ext cx="5029200" cy="290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CID Theme">
  <a:themeElements>
    <a:clrScheme name="3_CID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CID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ID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477</Words>
  <Application>Microsoft Office PowerPoint</Application>
  <PresentationFormat>On-screen Show (4:3)</PresentationFormat>
  <Paragraphs>97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Trebuchet MS</vt:lpstr>
      <vt:lpstr>Wingdings 3</vt:lpstr>
      <vt:lpstr>3_CID Theme</vt:lpstr>
      <vt:lpstr>Facet</vt:lpstr>
      <vt:lpstr>CI-110 Plant Canopy Analyzer Instrument Training</vt:lpstr>
      <vt:lpstr>CI-110 Plant Canopy Imager </vt:lpstr>
      <vt:lpstr>CI-110 Software</vt:lpstr>
      <vt:lpstr>CI-110</vt:lpstr>
      <vt:lpstr>CI-110 Hardware</vt:lpstr>
      <vt:lpstr>Using the CI-110 Software</vt:lpstr>
      <vt:lpstr> </vt:lpstr>
      <vt:lpstr> </vt:lpstr>
      <vt:lpstr>Azimuth and Zenith Divisions</vt:lpstr>
      <vt:lpstr>PAR LAI Calculation</vt:lpstr>
      <vt:lpstr>Sky and Leaf Filter</vt:lpstr>
      <vt:lpstr>GPS Location</vt:lpstr>
      <vt:lpstr>GAP Fraction Threshold</vt:lpstr>
      <vt:lpstr>Browse Records</vt:lpstr>
      <vt:lpstr>Export Data</vt:lpstr>
      <vt:lpstr>Advanced Settings</vt:lpstr>
      <vt:lpstr>Compass Calibration</vt:lpstr>
      <vt:lpstr>Install on Windows 7/8</vt:lpstr>
      <vt:lpstr>Application Output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CI-110 Plant Canopy Analyzer Instrument Training</dc:title>
  <dc:creator>Brienne</dc:creator>
  <cp:lastModifiedBy>Brie Meyer</cp:lastModifiedBy>
  <cp:revision>31</cp:revision>
  <dcterms:created xsi:type="dcterms:W3CDTF">2013-05-13T02:43:33Z</dcterms:created>
  <dcterms:modified xsi:type="dcterms:W3CDTF">2015-07-13T18:04:06Z</dcterms:modified>
</cp:coreProperties>
</file>